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6"/>
  </p:notesMasterIdLst>
  <p:handoutMasterIdLst>
    <p:handoutMasterId r:id="rId27"/>
  </p:handoutMasterIdLst>
  <p:sldIdLst>
    <p:sldId id="256" r:id="rId5"/>
    <p:sldId id="706" r:id="rId6"/>
    <p:sldId id="707" r:id="rId7"/>
    <p:sldId id="708" r:id="rId8"/>
    <p:sldId id="297" r:id="rId9"/>
    <p:sldId id="709" r:id="rId10"/>
    <p:sldId id="710" r:id="rId11"/>
    <p:sldId id="299" r:id="rId12"/>
    <p:sldId id="300" r:id="rId13"/>
    <p:sldId id="301" r:id="rId14"/>
    <p:sldId id="692" r:id="rId15"/>
    <p:sldId id="694" r:id="rId16"/>
    <p:sldId id="263" r:id="rId17"/>
    <p:sldId id="696" r:id="rId18"/>
    <p:sldId id="701" r:id="rId19"/>
    <p:sldId id="711" r:id="rId20"/>
    <p:sldId id="712" r:id="rId21"/>
    <p:sldId id="713" r:id="rId22"/>
    <p:sldId id="699" r:id="rId23"/>
    <p:sldId id="700" r:id="rId24"/>
    <p:sldId id="291" r:id="rId2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4660"/>
  </p:normalViewPr>
  <p:slideViewPr>
    <p:cSldViewPr snapToGrid="0">
      <p:cViewPr varScale="1">
        <p:scale>
          <a:sx n="117" d="100"/>
          <a:sy n="117" d="100"/>
        </p:scale>
        <p:origin x="58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FC59A-CC19-4447-8436-25612877C194}"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154A89B3-463B-4160-85A3-3E326493C80E}">
      <dgm:prSet phldrT="[Text]"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Increase student achievement.</a:t>
          </a:r>
        </a:p>
      </dgm:t>
    </dgm:pt>
    <dgm:pt modelId="{1FE7A6B6-FD92-495A-8DA8-6A8A49880390}" type="parTrans" cxnId="{722C7F43-B2F5-4453-9D8C-D04287C8B894}">
      <dgm:prSet/>
      <dgm:spPr/>
      <dgm:t>
        <a:bodyPr/>
        <a:lstStyle/>
        <a:p>
          <a:endParaRPr lang="en-US"/>
        </a:p>
      </dgm:t>
    </dgm:pt>
    <dgm:pt modelId="{64F447EF-4009-4CF6-8D0E-9646E96C90E1}" type="sibTrans" cxnId="{722C7F43-B2F5-4453-9D8C-D04287C8B89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CFE7C1A-C8C1-4AB9-8C42-6E2776CC7EE5}">
      <dgm:prSet phldrT="[Text]"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Build staff capacity</a:t>
          </a:r>
          <a:r>
            <a:rPr lang="en-US" sz="1200" b="1" dirty="0"/>
            <a:t>.</a:t>
          </a:r>
        </a:p>
      </dgm:t>
    </dgm:pt>
    <dgm:pt modelId="{2010B5DF-8BCD-4AAA-9092-96602638E6BF}" type="parTrans" cxnId="{BA84FA02-CC82-42DD-8423-EAB5B29ECFF0}">
      <dgm:prSet/>
      <dgm:spPr/>
      <dgm:t>
        <a:bodyPr/>
        <a:lstStyle/>
        <a:p>
          <a:endParaRPr lang="en-US"/>
        </a:p>
      </dgm:t>
    </dgm:pt>
    <dgm:pt modelId="{27D582F9-D9F9-43CA-AFD6-3AE89B934CF8}" type="sibTrans" cxnId="{BA84FA02-CC82-42DD-8423-EAB5B29ECFF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91BA4FD6-E57B-4848-B99E-FE986FC0FD52}">
      <dgm:prSet phldrT="[Text]"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Manage financial resources.</a:t>
          </a:r>
        </a:p>
      </dgm:t>
    </dgm:pt>
    <dgm:pt modelId="{97A5CD3C-A5B5-4354-B6B9-549A1039F0B4}" type="parTrans" cxnId="{E20D07A7-8A52-46DB-AF58-F76D20BCF896}">
      <dgm:prSet/>
      <dgm:spPr/>
      <dgm:t>
        <a:bodyPr/>
        <a:lstStyle/>
        <a:p>
          <a:endParaRPr lang="en-US"/>
        </a:p>
      </dgm:t>
    </dgm:pt>
    <dgm:pt modelId="{0E697D14-7ED8-4FF1-8BF2-B176CAACFDEB}" type="sibTrans" cxnId="{E20D07A7-8A52-46DB-AF58-F76D20BCF896}">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534F231-6FE5-4CDF-A6BD-6E92D00FEEEC}">
      <dgm:prSet phldrT="[Text]" custT="1"/>
      <dgm:spPr>
        <a:gradFill flip="none" rotWithShape="0">
          <a:gsLst>
            <a:gs pos="0">
              <a:srgbClr val="16AA1D">
                <a:tint val="66000"/>
                <a:satMod val="160000"/>
              </a:srgbClr>
            </a:gs>
            <a:gs pos="50000">
              <a:srgbClr val="16AA1D">
                <a:tint val="44500"/>
                <a:satMod val="160000"/>
              </a:srgbClr>
            </a:gs>
            <a:gs pos="100000">
              <a:srgbClr val="16AA1D">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Plan and adapt for growth.</a:t>
          </a:r>
        </a:p>
      </dgm:t>
    </dgm:pt>
    <dgm:pt modelId="{91836051-37C4-4753-A7CA-DEACAA25D4A8}" type="parTrans" cxnId="{F072B318-08CF-4CD2-AAD0-A6D006112B57}">
      <dgm:prSet/>
      <dgm:spPr/>
      <dgm:t>
        <a:bodyPr/>
        <a:lstStyle/>
        <a:p>
          <a:endParaRPr lang="en-US"/>
        </a:p>
      </dgm:t>
    </dgm:pt>
    <dgm:pt modelId="{D8EFE96E-400A-4956-AD44-62FCC7A4F38A}" type="sibTrans" cxnId="{F072B318-08CF-4CD2-AAD0-A6D006112B5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EF18CA6-EBCF-4DD1-BAFF-74D7FB598926}">
      <dgm:prSet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Foster social and  emotional growth.</a:t>
          </a:r>
        </a:p>
      </dgm:t>
    </dgm:pt>
    <dgm:pt modelId="{DCC229C4-915A-4BFF-B5A9-66E1B9024900}" type="parTrans" cxnId="{EB41F72B-C177-4D48-9AD6-95591A446324}">
      <dgm:prSet/>
      <dgm:spPr/>
      <dgm:t>
        <a:bodyPr/>
        <a:lstStyle/>
        <a:p>
          <a:endParaRPr lang="en-US"/>
        </a:p>
      </dgm:t>
    </dgm:pt>
    <dgm:pt modelId="{0981714B-B30E-4998-A291-D0487EC0D6D2}" type="sibTrans" cxnId="{EB41F72B-C177-4D48-9AD6-95591A44632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EAC5BF08-CA64-4A91-A92F-D8D7F622B28E}">
      <dgm:prSet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Plan and allocate resources.</a:t>
          </a:r>
        </a:p>
      </dgm:t>
    </dgm:pt>
    <dgm:pt modelId="{E7A95D8B-294A-49FE-914B-54CFD26C0B90}" type="parTrans" cxnId="{A7A343E2-A9B4-4B9D-BABE-EEC4E9130DA3}">
      <dgm:prSet/>
      <dgm:spPr/>
      <dgm:t>
        <a:bodyPr/>
        <a:lstStyle/>
        <a:p>
          <a:endParaRPr lang="en-US"/>
        </a:p>
      </dgm:t>
    </dgm:pt>
    <dgm:pt modelId="{CA5A6257-22E3-4AAF-A0AF-A3C953CB6B55}" type="sibTrans" cxnId="{A7A343E2-A9B4-4B9D-BABE-EEC4E9130DA3}">
      <dgm:prSet/>
      <dgm:spPr>
        <a:noFill/>
        <a:ln>
          <a:noFill/>
        </a:ln>
      </dgm:spPr>
      <dgm:t>
        <a:bodyPr/>
        <a:lstStyle/>
        <a:p>
          <a:endParaRPr lang="en-US"/>
        </a:p>
      </dgm:t>
    </dgm:pt>
    <dgm:pt modelId="{E78F50DC-1765-4791-BE86-986963BE592B}">
      <dgm:prSet custT="1"/>
      <dgm:spPr>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bg1"/>
              </a:solidFill>
            </a:rPr>
            <a:t>Operational </a:t>
          </a:r>
        </a:p>
        <a:p>
          <a:r>
            <a:rPr lang="en-US" sz="2000" b="1" dirty="0">
              <a:solidFill>
                <a:schemeClr val="bg1"/>
              </a:solidFill>
            </a:rPr>
            <a:t>Excellence</a:t>
          </a:r>
        </a:p>
      </dgm:t>
    </dgm:pt>
    <dgm:pt modelId="{97802A28-A05D-402E-BF24-01F01631FD63}" type="parTrans" cxnId="{9CB45EB5-BC9E-4D8A-BA55-86170F5EE14C}">
      <dgm:prSet/>
      <dgm:spPr/>
      <dgm:t>
        <a:bodyPr/>
        <a:lstStyle/>
        <a:p>
          <a:endParaRPr lang="en-US"/>
        </a:p>
      </dgm:t>
    </dgm:pt>
    <dgm:pt modelId="{BDA9DFCA-2C3D-4FCD-884A-741FFC961786}" type="sibTrans" cxnId="{9CB45EB5-BC9E-4D8A-BA55-86170F5EE14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5C42C99-BBD2-415A-8C13-09C9F47EF9B4}">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Increase purposeful school, home and community partnerships.</a:t>
          </a:r>
        </a:p>
      </dgm:t>
    </dgm:pt>
    <dgm:pt modelId="{BE2214AA-AEA4-4866-8E23-8D0FAB634CFD}" type="parTrans" cxnId="{1DA9A516-95CD-415E-A2D7-D5DE2DBAEEAE}">
      <dgm:prSet/>
      <dgm:spPr/>
      <dgm:t>
        <a:bodyPr/>
        <a:lstStyle/>
        <a:p>
          <a:endParaRPr lang="en-US"/>
        </a:p>
      </dgm:t>
    </dgm:pt>
    <dgm:pt modelId="{BEDD0E59-7B38-446B-BE33-B8E4B34FB53E}" type="sibTrans" cxnId="{1DA9A516-95CD-415E-A2D7-D5DE2DBAEEA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30F0EA3-F9BA-44B1-ABC9-3B13F5BFF8AD}">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Acquire, develop and retrain excellent staff for all positions.</a:t>
          </a:r>
        </a:p>
      </dgm:t>
    </dgm:pt>
    <dgm:pt modelId="{A4BC2362-3658-4C18-8475-E253A1873C51}" type="parTrans" cxnId="{8B51651B-15D8-44F7-93F6-28B56064EC9A}">
      <dgm:prSet/>
      <dgm:spPr/>
      <dgm:t>
        <a:bodyPr/>
        <a:lstStyle/>
        <a:p>
          <a:endParaRPr lang="en-US"/>
        </a:p>
      </dgm:t>
    </dgm:pt>
    <dgm:pt modelId="{98798FA8-E4B5-48B9-B788-3B859A6B5802}" type="sibTrans" cxnId="{8B51651B-15D8-44F7-93F6-28B56064EC9A}">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0329008D-9B12-40D8-9394-D90B16BDB488}">
      <dgm:prSet custT="1"/>
      <dgm:spPr>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bg1"/>
              </a:solidFill>
            </a:rPr>
            <a:t>Culture </a:t>
          </a:r>
        </a:p>
        <a:p>
          <a:r>
            <a:rPr lang="en-US" sz="2000" b="1" dirty="0">
              <a:solidFill>
                <a:schemeClr val="bg1"/>
              </a:solidFill>
            </a:rPr>
            <a:t>and Climate</a:t>
          </a:r>
        </a:p>
      </dgm:t>
    </dgm:pt>
    <dgm:pt modelId="{AA09C728-4B3E-4CB3-9484-AFB72006C9DD}" type="parTrans" cxnId="{CC09B9B0-84EE-4EB5-8748-4CD073BEB522}">
      <dgm:prSet/>
      <dgm:spPr/>
      <dgm:t>
        <a:bodyPr/>
        <a:lstStyle/>
        <a:p>
          <a:endParaRPr lang="en-US"/>
        </a:p>
      </dgm:t>
    </dgm:pt>
    <dgm:pt modelId="{8990C237-1D43-41CA-A68A-CBEDA1988A05}" type="sibTrans" cxnId="{CC09B9B0-84EE-4EB5-8748-4CD073BEB522}">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6ADCD8D4-51A6-4AD6-A70C-D80CBB95ED84}">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t>Develop and apply effective cultural strategies.</a:t>
          </a:r>
        </a:p>
      </dgm:t>
    </dgm:pt>
    <dgm:pt modelId="{4FE556B2-A799-49B8-AC49-8429D2B40CAB}" type="parTrans" cxnId="{08539582-2521-4F47-AF1F-4FE2D1642D18}">
      <dgm:prSet/>
      <dgm:spPr/>
      <dgm:t>
        <a:bodyPr/>
        <a:lstStyle/>
        <a:p>
          <a:endParaRPr lang="en-US"/>
        </a:p>
      </dgm:t>
    </dgm:pt>
    <dgm:pt modelId="{EE829953-B4E8-42B4-B785-3ADD1C1626EF}" type="sibTrans" cxnId="{08539582-2521-4F47-AF1F-4FE2D1642D18}">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94691B74-9198-4CA5-B0C0-81CE0D37C856}">
      <dgm:prSet/>
      <dgm:spPr>
        <a:noFill/>
        <a:ln>
          <a:noFill/>
        </a:ln>
      </dgm:spPr>
      <dgm:t>
        <a:bodyPr/>
        <a:lstStyle/>
        <a:p>
          <a:endParaRPr lang="en-US" dirty="0"/>
        </a:p>
      </dgm:t>
    </dgm:pt>
    <dgm:pt modelId="{6906FB54-3735-4D9E-97CE-06EF04A32EE5}" type="sibTrans" cxnId="{9A24CBC9-8F10-4DA4-AE30-F60D98EEDC22}">
      <dgm:prSet/>
      <dgm:spPr/>
      <dgm:t>
        <a:bodyPr/>
        <a:lstStyle/>
        <a:p>
          <a:endParaRPr lang="en-US"/>
        </a:p>
      </dgm:t>
    </dgm:pt>
    <dgm:pt modelId="{BB0B0C51-FED8-4F95-A672-9DEA467B7A08}" type="parTrans" cxnId="{9A24CBC9-8F10-4DA4-AE30-F60D98EEDC22}">
      <dgm:prSet/>
      <dgm:spPr/>
      <dgm:t>
        <a:bodyPr/>
        <a:lstStyle/>
        <a:p>
          <a:endParaRPr lang="en-US"/>
        </a:p>
      </dgm:t>
    </dgm:pt>
    <dgm:pt modelId="{DF1C6766-A201-4E93-B674-DFE1FE732201}">
      <dgm:prSet phldrT="[Text]" custT="1"/>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000" b="1" dirty="0">
              <a:solidFill>
                <a:schemeClr val="bg1"/>
              </a:solidFill>
            </a:rPr>
            <a:t>Learning </a:t>
          </a:r>
        </a:p>
        <a:p>
          <a:r>
            <a:rPr lang="en-US" sz="2000" b="1" dirty="0">
              <a:solidFill>
                <a:schemeClr val="bg1"/>
              </a:solidFill>
            </a:rPr>
            <a:t>and Growth</a:t>
          </a:r>
        </a:p>
      </dgm:t>
    </dgm:pt>
    <dgm:pt modelId="{C211FD54-2188-40AA-AB6E-D2D149E15E28}" type="sibTrans" cxnId="{B9C5EAA9-C5CF-48B4-AC42-A7F2166533A3}">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795DAC4-69A0-44FA-82A2-5C485E720F2E}" type="parTrans" cxnId="{B9C5EAA9-C5CF-48B4-AC42-A7F2166533A3}">
      <dgm:prSet/>
      <dgm:spPr/>
      <dgm:t>
        <a:bodyPr/>
        <a:lstStyle/>
        <a:p>
          <a:endParaRPr lang="en-US"/>
        </a:p>
      </dgm:t>
    </dgm:pt>
    <dgm:pt modelId="{D858A4D6-9BCF-494A-A428-30B3909B6DC7}" type="pres">
      <dgm:prSet presAssocID="{98FFC59A-CC19-4447-8436-25612877C194}" presName="diagram" presStyleCnt="0">
        <dgm:presLayoutVars>
          <dgm:dir/>
          <dgm:resizeHandles val="exact"/>
        </dgm:presLayoutVars>
      </dgm:prSet>
      <dgm:spPr/>
    </dgm:pt>
    <dgm:pt modelId="{3BBFDED6-9DF7-4104-9411-DE3994FB65DF}" type="pres">
      <dgm:prSet presAssocID="{DF1C6766-A201-4E93-B674-DFE1FE732201}" presName="node" presStyleLbl="node1" presStyleIdx="0" presStyleCnt="13">
        <dgm:presLayoutVars>
          <dgm:bulletEnabled val="1"/>
        </dgm:presLayoutVars>
      </dgm:prSet>
      <dgm:spPr/>
    </dgm:pt>
    <dgm:pt modelId="{0AC48749-ECD2-4BDD-9F55-2748438873D2}" type="pres">
      <dgm:prSet presAssocID="{C211FD54-2188-40AA-AB6E-D2D149E15E28}" presName="sibTrans" presStyleLbl="sibTrans2D1" presStyleIdx="0" presStyleCnt="12" custAng="10800000"/>
      <dgm:spPr/>
    </dgm:pt>
    <dgm:pt modelId="{A95F656B-3E8D-4E82-8D48-F789D49D8F92}" type="pres">
      <dgm:prSet presAssocID="{C211FD54-2188-40AA-AB6E-D2D149E15E28}" presName="connectorText" presStyleLbl="sibTrans2D1" presStyleIdx="0" presStyleCnt="12"/>
      <dgm:spPr/>
    </dgm:pt>
    <dgm:pt modelId="{D75E8411-FCB7-490F-BAE6-058A210C124E}" type="pres">
      <dgm:prSet presAssocID="{154A89B3-463B-4160-85A3-3E326493C80E}" presName="node" presStyleLbl="node1" presStyleIdx="1" presStyleCnt="13">
        <dgm:presLayoutVars>
          <dgm:bulletEnabled val="1"/>
        </dgm:presLayoutVars>
      </dgm:prSet>
      <dgm:spPr/>
    </dgm:pt>
    <dgm:pt modelId="{AF560511-9801-4BED-B9D2-8DCA301DEA3D}" type="pres">
      <dgm:prSet presAssocID="{64F447EF-4009-4CF6-8D0E-9646E96C90E1}" presName="sibTrans" presStyleLbl="sibTrans2D1" presStyleIdx="1" presStyleCnt="12" custAng="10800000"/>
      <dgm:spPr/>
    </dgm:pt>
    <dgm:pt modelId="{BAB0AD8B-58DF-47C4-A9EA-871DC96DA31A}" type="pres">
      <dgm:prSet presAssocID="{64F447EF-4009-4CF6-8D0E-9646E96C90E1}" presName="connectorText" presStyleLbl="sibTrans2D1" presStyleIdx="1" presStyleCnt="12"/>
      <dgm:spPr/>
    </dgm:pt>
    <dgm:pt modelId="{50057B56-4DB0-4278-A5BA-8E5E96C74847}" type="pres">
      <dgm:prSet presAssocID="{DCFE7C1A-C8C1-4AB9-8C42-6E2776CC7EE5}" presName="node" presStyleLbl="node1" presStyleIdx="2" presStyleCnt="13">
        <dgm:presLayoutVars>
          <dgm:bulletEnabled val="1"/>
        </dgm:presLayoutVars>
      </dgm:prSet>
      <dgm:spPr/>
    </dgm:pt>
    <dgm:pt modelId="{BCDEE217-1082-4C40-8F7A-00C0321A866D}" type="pres">
      <dgm:prSet presAssocID="{27D582F9-D9F9-43CA-AFD6-3AE89B934CF8}" presName="sibTrans" presStyleLbl="sibTrans2D1" presStyleIdx="2" presStyleCnt="12" custAng="10800000"/>
      <dgm:spPr/>
    </dgm:pt>
    <dgm:pt modelId="{A3FFE430-FBD3-42D6-95CD-CD87335AA369}" type="pres">
      <dgm:prSet presAssocID="{27D582F9-D9F9-43CA-AFD6-3AE89B934CF8}" presName="connectorText" presStyleLbl="sibTrans2D1" presStyleIdx="2" presStyleCnt="12"/>
      <dgm:spPr/>
    </dgm:pt>
    <dgm:pt modelId="{76776065-B52A-4D79-BA9E-E0BAA000F6F1}" type="pres">
      <dgm:prSet presAssocID="{5EF18CA6-EBCF-4DD1-BAFF-74D7FB598926}" presName="node" presStyleLbl="node1" presStyleIdx="3" presStyleCnt="13">
        <dgm:presLayoutVars>
          <dgm:bulletEnabled val="1"/>
        </dgm:presLayoutVars>
      </dgm:prSet>
      <dgm:spPr/>
    </dgm:pt>
    <dgm:pt modelId="{1A7B1D6E-DC38-4BBF-B5C3-E7A3EF2EB934}" type="pres">
      <dgm:prSet presAssocID="{0981714B-B30E-4998-A291-D0487EC0D6D2}" presName="sibTrans" presStyleLbl="sibTrans2D1" presStyleIdx="3" presStyleCnt="12" custAng="10800000" custLinFactX="-991862" custLinFactNeighborX="-1000000" custLinFactNeighborY="5700"/>
      <dgm:spPr/>
    </dgm:pt>
    <dgm:pt modelId="{CB5A99B8-0E50-4DE3-AAEC-B41910171FC4}" type="pres">
      <dgm:prSet presAssocID="{0981714B-B30E-4998-A291-D0487EC0D6D2}" presName="connectorText" presStyleLbl="sibTrans2D1" presStyleIdx="3" presStyleCnt="12"/>
      <dgm:spPr/>
    </dgm:pt>
    <dgm:pt modelId="{EB0BB359-86FE-4D2F-8A46-A3E76CCF7A53}" type="pres">
      <dgm:prSet presAssocID="{55C42C99-BBD2-415A-8C13-09C9F47EF9B4}" presName="node" presStyleLbl="node1" presStyleIdx="4" presStyleCnt="13">
        <dgm:presLayoutVars>
          <dgm:bulletEnabled val="1"/>
        </dgm:presLayoutVars>
      </dgm:prSet>
      <dgm:spPr/>
    </dgm:pt>
    <dgm:pt modelId="{C5F4B7F9-816A-4B5B-9699-0912E40B67AA}" type="pres">
      <dgm:prSet presAssocID="{BEDD0E59-7B38-446B-BE33-B8E4B34FB53E}" presName="sibTrans" presStyleLbl="sibTrans2D1" presStyleIdx="4" presStyleCnt="12"/>
      <dgm:spPr/>
    </dgm:pt>
    <dgm:pt modelId="{00ABF76B-1D1B-402C-A306-D30DAA5E9107}" type="pres">
      <dgm:prSet presAssocID="{BEDD0E59-7B38-446B-BE33-B8E4B34FB53E}" presName="connectorText" presStyleLbl="sibTrans2D1" presStyleIdx="4" presStyleCnt="12"/>
      <dgm:spPr/>
    </dgm:pt>
    <dgm:pt modelId="{5C60D5D6-2F30-459A-BC58-4093E7F042E9}" type="pres">
      <dgm:prSet presAssocID="{6ADCD8D4-51A6-4AD6-A70C-D80CBB95ED84}" presName="node" presStyleLbl="node1" presStyleIdx="5" presStyleCnt="13">
        <dgm:presLayoutVars>
          <dgm:bulletEnabled val="1"/>
        </dgm:presLayoutVars>
      </dgm:prSet>
      <dgm:spPr/>
    </dgm:pt>
    <dgm:pt modelId="{4CF085FB-0090-433E-AD46-E52DB5FF7EEF}" type="pres">
      <dgm:prSet presAssocID="{EE829953-B4E8-42B4-B785-3ADD1C1626EF}" presName="sibTrans" presStyleLbl="sibTrans2D1" presStyleIdx="5" presStyleCnt="12"/>
      <dgm:spPr/>
    </dgm:pt>
    <dgm:pt modelId="{364D2744-E253-4FF9-A621-EE8FFC998BB0}" type="pres">
      <dgm:prSet presAssocID="{EE829953-B4E8-42B4-B785-3ADD1C1626EF}" presName="connectorText" presStyleLbl="sibTrans2D1" presStyleIdx="5" presStyleCnt="12"/>
      <dgm:spPr/>
    </dgm:pt>
    <dgm:pt modelId="{2F4CF088-11BA-40D3-8DCF-9554F05E1E64}" type="pres">
      <dgm:prSet presAssocID="{D30F0EA3-F9BA-44B1-ABC9-3B13F5BFF8AD}" presName="node" presStyleLbl="node1" presStyleIdx="6" presStyleCnt="13">
        <dgm:presLayoutVars>
          <dgm:bulletEnabled val="1"/>
        </dgm:presLayoutVars>
      </dgm:prSet>
      <dgm:spPr/>
    </dgm:pt>
    <dgm:pt modelId="{9B2055A9-1555-44AB-B034-640A898BC002}" type="pres">
      <dgm:prSet presAssocID="{98798FA8-E4B5-48B9-B788-3B859A6B5802}" presName="sibTrans" presStyleLbl="sibTrans2D1" presStyleIdx="6" presStyleCnt="12"/>
      <dgm:spPr/>
    </dgm:pt>
    <dgm:pt modelId="{C137E361-F8B5-4F0A-AB95-6D03D0FB681B}" type="pres">
      <dgm:prSet presAssocID="{98798FA8-E4B5-48B9-B788-3B859A6B5802}" presName="connectorText" presStyleLbl="sibTrans2D1" presStyleIdx="6" presStyleCnt="12"/>
      <dgm:spPr/>
    </dgm:pt>
    <dgm:pt modelId="{496973F9-0D68-4481-BFF8-BA65AEB315D7}" type="pres">
      <dgm:prSet presAssocID="{0329008D-9B12-40D8-9394-D90B16BDB488}" presName="node" presStyleLbl="node1" presStyleIdx="7" presStyleCnt="13">
        <dgm:presLayoutVars>
          <dgm:bulletEnabled val="1"/>
        </dgm:presLayoutVars>
      </dgm:prSet>
      <dgm:spPr/>
    </dgm:pt>
    <dgm:pt modelId="{EF951F76-1884-4CD0-B381-A7D642122739}" type="pres">
      <dgm:prSet presAssocID="{8990C237-1D43-41CA-A68A-CBEDA1988A05}" presName="sibTrans" presStyleLbl="sibTrans2D1" presStyleIdx="7" presStyleCnt="12" custAng="10800000"/>
      <dgm:spPr/>
    </dgm:pt>
    <dgm:pt modelId="{7C5F3583-7963-46C8-8BFA-E448C6C8EA76}" type="pres">
      <dgm:prSet presAssocID="{8990C237-1D43-41CA-A68A-CBEDA1988A05}" presName="connectorText" presStyleLbl="sibTrans2D1" presStyleIdx="7" presStyleCnt="12"/>
      <dgm:spPr/>
    </dgm:pt>
    <dgm:pt modelId="{4BE59A88-FEF3-4E3C-8311-C21CB6660196}" type="pres">
      <dgm:prSet presAssocID="{E78F50DC-1765-4791-BE86-986963BE592B}" presName="node" presStyleLbl="node1" presStyleIdx="8" presStyleCnt="13">
        <dgm:presLayoutVars>
          <dgm:bulletEnabled val="1"/>
        </dgm:presLayoutVars>
      </dgm:prSet>
      <dgm:spPr/>
    </dgm:pt>
    <dgm:pt modelId="{3CB57231-3366-4F59-BF93-0C724699B6A2}" type="pres">
      <dgm:prSet presAssocID="{BDA9DFCA-2C3D-4FCD-884A-741FFC961786}" presName="sibTrans" presStyleLbl="sibTrans2D1" presStyleIdx="8" presStyleCnt="12" custAng="10800000"/>
      <dgm:spPr/>
    </dgm:pt>
    <dgm:pt modelId="{347F9DBD-3C96-48A4-8C15-E0D35E9D8D34}" type="pres">
      <dgm:prSet presAssocID="{BDA9DFCA-2C3D-4FCD-884A-741FFC961786}" presName="connectorText" presStyleLbl="sibTrans2D1" presStyleIdx="8" presStyleCnt="12"/>
      <dgm:spPr/>
    </dgm:pt>
    <dgm:pt modelId="{10E134BE-7F9D-4B8F-A41F-086F07CFF25F}" type="pres">
      <dgm:prSet presAssocID="{D534F231-6FE5-4CDF-A6BD-6E92D00FEEEC}" presName="node" presStyleLbl="node1" presStyleIdx="9" presStyleCnt="13">
        <dgm:presLayoutVars>
          <dgm:bulletEnabled val="1"/>
        </dgm:presLayoutVars>
      </dgm:prSet>
      <dgm:spPr/>
    </dgm:pt>
    <dgm:pt modelId="{31462D37-9D1B-47E7-9254-8C3D1C6E7E4E}" type="pres">
      <dgm:prSet presAssocID="{D8EFE96E-400A-4956-AD44-62FCC7A4F38A}" presName="sibTrans" presStyleLbl="sibTrans2D1" presStyleIdx="9" presStyleCnt="12" custAng="10800000"/>
      <dgm:spPr/>
    </dgm:pt>
    <dgm:pt modelId="{2EDE25C3-EB4D-40C0-9E98-9BB2956440C3}" type="pres">
      <dgm:prSet presAssocID="{D8EFE96E-400A-4956-AD44-62FCC7A4F38A}" presName="connectorText" presStyleLbl="sibTrans2D1" presStyleIdx="9" presStyleCnt="12"/>
      <dgm:spPr/>
    </dgm:pt>
    <dgm:pt modelId="{A7135B15-E175-4E1E-ABBE-082BF51660E8}" type="pres">
      <dgm:prSet presAssocID="{91BA4FD6-E57B-4848-B99E-FE986FC0FD52}" presName="node" presStyleLbl="node1" presStyleIdx="10" presStyleCnt="13">
        <dgm:presLayoutVars>
          <dgm:bulletEnabled val="1"/>
        </dgm:presLayoutVars>
      </dgm:prSet>
      <dgm:spPr/>
    </dgm:pt>
    <dgm:pt modelId="{7018CA95-E843-4593-9E6C-62770FBF414A}" type="pres">
      <dgm:prSet presAssocID="{0E697D14-7ED8-4FF1-8BF2-B176CAACFDEB}" presName="sibTrans" presStyleLbl="sibTrans2D1" presStyleIdx="10" presStyleCnt="12" custAng="10800000"/>
      <dgm:spPr/>
    </dgm:pt>
    <dgm:pt modelId="{90E9AF8D-AA24-4683-9A2E-7F87FE66F228}" type="pres">
      <dgm:prSet presAssocID="{0E697D14-7ED8-4FF1-8BF2-B176CAACFDEB}" presName="connectorText" presStyleLbl="sibTrans2D1" presStyleIdx="10" presStyleCnt="12"/>
      <dgm:spPr/>
    </dgm:pt>
    <dgm:pt modelId="{E9E97050-1627-40C6-8B5E-6CD4B4571ABD}" type="pres">
      <dgm:prSet presAssocID="{EAC5BF08-CA64-4A91-A92F-D8D7F622B28E}" presName="node" presStyleLbl="node1" presStyleIdx="11" presStyleCnt="13">
        <dgm:presLayoutVars>
          <dgm:bulletEnabled val="1"/>
        </dgm:presLayoutVars>
      </dgm:prSet>
      <dgm:spPr/>
    </dgm:pt>
    <dgm:pt modelId="{9EDD110B-02A3-4A70-BF98-583FA5C383AD}" type="pres">
      <dgm:prSet presAssocID="{CA5A6257-22E3-4AAF-A0AF-A3C953CB6B55}" presName="sibTrans" presStyleLbl="sibTrans2D1" presStyleIdx="11" presStyleCnt="12"/>
      <dgm:spPr/>
    </dgm:pt>
    <dgm:pt modelId="{E5B8139D-7165-4D5D-A278-C5EBAF2AFB45}" type="pres">
      <dgm:prSet presAssocID="{CA5A6257-22E3-4AAF-A0AF-A3C953CB6B55}" presName="connectorText" presStyleLbl="sibTrans2D1" presStyleIdx="11" presStyleCnt="12"/>
      <dgm:spPr/>
    </dgm:pt>
    <dgm:pt modelId="{8EDAA734-40C0-432D-B636-0A8D7675C8EE}" type="pres">
      <dgm:prSet presAssocID="{94691B74-9198-4CA5-B0C0-81CE0D37C856}" presName="node" presStyleLbl="node1" presStyleIdx="12" presStyleCnt="13">
        <dgm:presLayoutVars>
          <dgm:bulletEnabled val="1"/>
        </dgm:presLayoutVars>
      </dgm:prSet>
      <dgm:spPr/>
    </dgm:pt>
  </dgm:ptLst>
  <dgm:cxnLst>
    <dgm:cxn modelId="{BA84FA02-CC82-42DD-8423-EAB5B29ECFF0}" srcId="{98FFC59A-CC19-4447-8436-25612877C194}" destId="{DCFE7C1A-C8C1-4AB9-8C42-6E2776CC7EE5}" srcOrd="2" destOrd="0" parTransId="{2010B5DF-8BCD-4AAA-9092-96602638E6BF}" sibTransId="{27D582F9-D9F9-43CA-AFD6-3AE89B934CF8}"/>
    <dgm:cxn modelId="{E0035F14-89E2-4D28-8BF3-EDFA9F2CAF20}" type="presOf" srcId="{EE829953-B4E8-42B4-B785-3ADD1C1626EF}" destId="{364D2744-E253-4FF9-A621-EE8FFC998BB0}" srcOrd="1" destOrd="0" presId="urn:microsoft.com/office/officeart/2005/8/layout/process5"/>
    <dgm:cxn modelId="{1DA9A516-95CD-415E-A2D7-D5DE2DBAEEAE}" srcId="{98FFC59A-CC19-4447-8436-25612877C194}" destId="{55C42C99-BBD2-415A-8C13-09C9F47EF9B4}" srcOrd="4" destOrd="0" parTransId="{BE2214AA-AEA4-4866-8E23-8D0FAB634CFD}" sibTransId="{BEDD0E59-7B38-446B-BE33-B8E4B34FB53E}"/>
    <dgm:cxn modelId="{A3479C18-8776-4DB7-BDC8-C201E090E6B4}" type="presOf" srcId="{0E697D14-7ED8-4FF1-8BF2-B176CAACFDEB}" destId="{90E9AF8D-AA24-4683-9A2E-7F87FE66F228}" srcOrd="1" destOrd="0" presId="urn:microsoft.com/office/officeart/2005/8/layout/process5"/>
    <dgm:cxn modelId="{F072B318-08CF-4CD2-AAD0-A6D006112B57}" srcId="{98FFC59A-CC19-4447-8436-25612877C194}" destId="{D534F231-6FE5-4CDF-A6BD-6E92D00FEEEC}" srcOrd="9" destOrd="0" parTransId="{91836051-37C4-4753-A7CA-DEACAA25D4A8}" sibTransId="{D8EFE96E-400A-4956-AD44-62FCC7A4F38A}"/>
    <dgm:cxn modelId="{8B51651B-15D8-44F7-93F6-28B56064EC9A}" srcId="{98FFC59A-CC19-4447-8436-25612877C194}" destId="{D30F0EA3-F9BA-44B1-ABC9-3B13F5BFF8AD}" srcOrd="6" destOrd="0" parTransId="{A4BC2362-3658-4C18-8475-E253A1873C51}" sibTransId="{98798FA8-E4B5-48B9-B788-3B859A6B5802}"/>
    <dgm:cxn modelId="{AD56B923-9463-4F16-8533-E323B1EF1CCF}" type="presOf" srcId="{D8EFE96E-400A-4956-AD44-62FCC7A4F38A}" destId="{31462D37-9D1B-47E7-9254-8C3D1C6E7E4E}" srcOrd="0" destOrd="0" presId="urn:microsoft.com/office/officeart/2005/8/layout/process5"/>
    <dgm:cxn modelId="{4FD5EE24-BCA1-40FD-A6D9-4473686400FD}" type="presOf" srcId="{5EF18CA6-EBCF-4DD1-BAFF-74D7FB598926}" destId="{76776065-B52A-4D79-BA9E-E0BAA000F6F1}" srcOrd="0" destOrd="0" presId="urn:microsoft.com/office/officeart/2005/8/layout/process5"/>
    <dgm:cxn modelId="{EB41F72B-C177-4D48-9AD6-95591A446324}" srcId="{98FFC59A-CC19-4447-8436-25612877C194}" destId="{5EF18CA6-EBCF-4DD1-BAFF-74D7FB598926}" srcOrd="3" destOrd="0" parTransId="{DCC229C4-915A-4BFF-B5A9-66E1B9024900}" sibTransId="{0981714B-B30E-4998-A291-D0487EC0D6D2}"/>
    <dgm:cxn modelId="{D6F60036-B29C-4058-BA48-843D344C65D3}" type="presOf" srcId="{98798FA8-E4B5-48B9-B788-3B859A6B5802}" destId="{C137E361-F8B5-4F0A-AB95-6D03D0FB681B}" srcOrd="1" destOrd="0" presId="urn:microsoft.com/office/officeart/2005/8/layout/process5"/>
    <dgm:cxn modelId="{40E0D73A-30FD-4640-993F-6A2C3A123C3A}" type="presOf" srcId="{94691B74-9198-4CA5-B0C0-81CE0D37C856}" destId="{8EDAA734-40C0-432D-B636-0A8D7675C8EE}" srcOrd="0" destOrd="0" presId="urn:microsoft.com/office/officeart/2005/8/layout/process5"/>
    <dgm:cxn modelId="{0E847A40-A393-4C1C-9F64-73489AF60FCF}" type="presOf" srcId="{91BA4FD6-E57B-4848-B99E-FE986FC0FD52}" destId="{A7135B15-E175-4E1E-ABBE-082BF51660E8}" srcOrd="0" destOrd="0" presId="urn:microsoft.com/office/officeart/2005/8/layout/process5"/>
    <dgm:cxn modelId="{722C7F43-B2F5-4453-9D8C-D04287C8B894}" srcId="{98FFC59A-CC19-4447-8436-25612877C194}" destId="{154A89B3-463B-4160-85A3-3E326493C80E}" srcOrd="1" destOrd="0" parTransId="{1FE7A6B6-FD92-495A-8DA8-6A8A49880390}" sibTransId="{64F447EF-4009-4CF6-8D0E-9646E96C90E1}"/>
    <dgm:cxn modelId="{93243B50-FF10-4752-965F-7F427A9829B0}" type="presOf" srcId="{DF1C6766-A201-4E93-B674-DFE1FE732201}" destId="{3BBFDED6-9DF7-4104-9411-DE3994FB65DF}" srcOrd="0" destOrd="0" presId="urn:microsoft.com/office/officeart/2005/8/layout/process5"/>
    <dgm:cxn modelId="{3396A752-E801-4D48-8AB2-D439684802EA}" type="presOf" srcId="{BEDD0E59-7B38-446B-BE33-B8E4B34FB53E}" destId="{00ABF76B-1D1B-402C-A306-D30DAA5E9107}" srcOrd="1" destOrd="0" presId="urn:microsoft.com/office/officeart/2005/8/layout/process5"/>
    <dgm:cxn modelId="{3F15CE5D-6EF5-4B21-A715-33881BFDE081}" type="presOf" srcId="{DCFE7C1A-C8C1-4AB9-8C42-6E2776CC7EE5}" destId="{50057B56-4DB0-4278-A5BA-8E5E96C74847}" srcOrd="0" destOrd="0" presId="urn:microsoft.com/office/officeart/2005/8/layout/process5"/>
    <dgm:cxn modelId="{F213D35D-6B69-4A60-B3D9-69F857EC67ED}" type="presOf" srcId="{98FFC59A-CC19-4447-8436-25612877C194}" destId="{D858A4D6-9BCF-494A-A428-30B3909B6DC7}" srcOrd="0" destOrd="0" presId="urn:microsoft.com/office/officeart/2005/8/layout/process5"/>
    <dgm:cxn modelId="{2781375E-7449-4756-8C4D-22A5C42704AC}" type="presOf" srcId="{D30F0EA3-F9BA-44B1-ABC9-3B13F5BFF8AD}" destId="{2F4CF088-11BA-40D3-8DCF-9554F05E1E64}" srcOrd="0" destOrd="0" presId="urn:microsoft.com/office/officeart/2005/8/layout/process5"/>
    <dgm:cxn modelId="{10888B72-18A0-44A4-A921-251334554B22}" type="presOf" srcId="{EAC5BF08-CA64-4A91-A92F-D8D7F622B28E}" destId="{E9E97050-1627-40C6-8B5E-6CD4B4571ABD}" srcOrd="0" destOrd="0" presId="urn:microsoft.com/office/officeart/2005/8/layout/process5"/>
    <dgm:cxn modelId="{D00D6373-38C9-4C95-9641-E12DC4952F89}" type="presOf" srcId="{64F447EF-4009-4CF6-8D0E-9646E96C90E1}" destId="{BAB0AD8B-58DF-47C4-A9EA-871DC96DA31A}" srcOrd="1" destOrd="0" presId="urn:microsoft.com/office/officeart/2005/8/layout/process5"/>
    <dgm:cxn modelId="{AF07CB78-5C38-4365-B2EF-AC92D91523F3}" type="presOf" srcId="{6ADCD8D4-51A6-4AD6-A70C-D80CBB95ED84}" destId="{5C60D5D6-2F30-459A-BC58-4093E7F042E9}" srcOrd="0" destOrd="0" presId="urn:microsoft.com/office/officeart/2005/8/layout/process5"/>
    <dgm:cxn modelId="{B579B180-04CB-4FF2-B2FC-EA1017CBB910}" type="presOf" srcId="{27D582F9-D9F9-43CA-AFD6-3AE89B934CF8}" destId="{A3FFE430-FBD3-42D6-95CD-CD87335AA369}" srcOrd="1" destOrd="0" presId="urn:microsoft.com/office/officeart/2005/8/layout/process5"/>
    <dgm:cxn modelId="{A7CCEA80-97B4-4453-A305-F990A2EB051E}" type="presOf" srcId="{D534F231-6FE5-4CDF-A6BD-6E92D00FEEEC}" destId="{10E134BE-7F9D-4B8F-A41F-086F07CFF25F}" srcOrd="0" destOrd="0" presId="urn:microsoft.com/office/officeart/2005/8/layout/process5"/>
    <dgm:cxn modelId="{08539582-2521-4F47-AF1F-4FE2D1642D18}" srcId="{98FFC59A-CC19-4447-8436-25612877C194}" destId="{6ADCD8D4-51A6-4AD6-A70C-D80CBB95ED84}" srcOrd="5" destOrd="0" parTransId="{4FE556B2-A799-49B8-AC49-8429D2B40CAB}" sibTransId="{EE829953-B4E8-42B4-B785-3ADD1C1626EF}"/>
    <dgm:cxn modelId="{8960BB89-BBA0-4120-A6A9-1AC0AF754EDB}" type="presOf" srcId="{CA5A6257-22E3-4AAF-A0AF-A3C953CB6B55}" destId="{E5B8139D-7165-4D5D-A278-C5EBAF2AFB45}" srcOrd="1" destOrd="0" presId="urn:microsoft.com/office/officeart/2005/8/layout/process5"/>
    <dgm:cxn modelId="{9F6AEA8F-AE12-4A93-8784-E55999CD0C46}" type="presOf" srcId="{98798FA8-E4B5-48B9-B788-3B859A6B5802}" destId="{9B2055A9-1555-44AB-B034-640A898BC002}" srcOrd="0" destOrd="0" presId="urn:microsoft.com/office/officeart/2005/8/layout/process5"/>
    <dgm:cxn modelId="{53D62791-BAC0-4E36-95C9-C3A3E523A048}" type="presOf" srcId="{0981714B-B30E-4998-A291-D0487EC0D6D2}" destId="{CB5A99B8-0E50-4DE3-AAEC-B41910171FC4}" srcOrd="1" destOrd="0" presId="urn:microsoft.com/office/officeart/2005/8/layout/process5"/>
    <dgm:cxn modelId="{74B4D393-E063-488F-B7AD-751FBADF05B7}" type="presOf" srcId="{D8EFE96E-400A-4956-AD44-62FCC7A4F38A}" destId="{2EDE25C3-EB4D-40C0-9E98-9BB2956440C3}" srcOrd="1" destOrd="0" presId="urn:microsoft.com/office/officeart/2005/8/layout/process5"/>
    <dgm:cxn modelId="{372D0194-A3C5-4EAA-A924-DFDB4B9846E0}" type="presOf" srcId="{0981714B-B30E-4998-A291-D0487EC0D6D2}" destId="{1A7B1D6E-DC38-4BBF-B5C3-E7A3EF2EB934}" srcOrd="0" destOrd="0" presId="urn:microsoft.com/office/officeart/2005/8/layout/process5"/>
    <dgm:cxn modelId="{2C1E8096-7E50-4BFA-9CA0-2BCCB8219F43}" type="presOf" srcId="{0E697D14-7ED8-4FF1-8BF2-B176CAACFDEB}" destId="{7018CA95-E843-4593-9E6C-62770FBF414A}" srcOrd="0" destOrd="0" presId="urn:microsoft.com/office/officeart/2005/8/layout/process5"/>
    <dgm:cxn modelId="{A51364A2-EA1B-402B-BDC7-F70308BE433E}" type="presOf" srcId="{E78F50DC-1765-4791-BE86-986963BE592B}" destId="{4BE59A88-FEF3-4E3C-8311-C21CB6660196}" srcOrd="0" destOrd="0" presId="urn:microsoft.com/office/officeart/2005/8/layout/process5"/>
    <dgm:cxn modelId="{3693DDA4-11C4-48CB-A8F4-9D2947462861}" type="presOf" srcId="{8990C237-1D43-41CA-A68A-CBEDA1988A05}" destId="{EF951F76-1884-4CD0-B381-A7D642122739}" srcOrd="0" destOrd="0" presId="urn:microsoft.com/office/officeart/2005/8/layout/process5"/>
    <dgm:cxn modelId="{E20D07A7-8A52-46DB-AF58-F76D20BCF896}" srcId="{98FFC59A-CC19-4447-8436-25612877C194}" destId="{91BA4FD6-E57B-4848-B99E-FE986FC0FD52}" srcOrd="10" destOrd="0" parTransId="{97A5CD3C-A5B5-4354-B6B9-549A1039F0B4}" sibTransId="{0E697D14-7ED8-4FF1-8BF2-B176CAACFDEB}"/>
    <dgm:cxn modelId="{FB0675A9-B22C-44D1-998E-B5D21016D10A}" type="presOf" srcId="{BEDD0E59-7B38-446B-BE33-B8E4B34FB53E}" destId="{C5F4B7F9-816A-4B5B-9699-0912E40B67AA}" srcOrd="0" destOrd="0" presId="urn:microsoft.com/office/officeart/2005/8/layout/process5"/>
    <dgm:cxn modelId="{FB26D9A9-67E6-4353-9365-642512257193}" type="presOf" srcId="{55C42C99-BBD2-415A-8C13-09C9F47EF9B4}" destId="{EB0BB359-86FE-4D2F-8A46-A3E76CCF7A53}" srcOrd="0" destOrd="0" presId="urn:microsoft.com/office/officeart/2005/8/layout/process5"/>
    <dgm:cxn modelId="{B9C5EAA9-C5CF-48B4-AC42-A7F2166533A3}" srcId="{98FFC59A-CC19-4447-8436-25612877C194}" destId="{DF1C6766-A201-4E93-B674-DFE1FE732201}" srcOrd="0" destOrd="0" parTransId="{4795DAC4-69A0-44FA-82A2-5C485E720F2E}" sibTransId="{C211FD54-2188-40AA-AB6E-D2D149E15E28}"/>
    <dgm:cxn modelId="{CC09B9B0-84EE-4EB5-8748-4CD073BEB522}" srcId="{98FFC59A-CC19-4447-8436-25612877C194}" destId="{0329008D-9B12-40D8-9394-D90B16BDB488}" srcOrd="7" destOrd="0" parTransId="{AA09C728-4B3E-4CB3-9484-AFB72006C9DD}" sibTransId="{8990C237-1D43-41CA-A68A-CBEDA1988A05}"/>
    <dgm:cxn modelId="{64FCE6B4-435D-4C3E-8C32-8849DC628533}" type="presOf" srcId="{EE829953-B4E8-42B4-B785-3ADD1C1626EF}" destId="{4CF085FB-0090-433E-AD46-E52DB5FF7EEF}" srcOrd="0" destOrd="0" presId="urn:microsoft.com/office/officeart/2005/8/layout/process5"/>
    <dgm:cxn modelId="{9CB45EB5-BC9E-4D8A-BA55-86170F5EE14C}" srcId="{98FFC59A-CC19-4447-8436-25612877C194}" destId="{E78F50DC-1765-4791-BE86-986963BE592B}" srcOrd="8" destOrd="0" parTransId="{97802A28-A05D-402E-BF24-01F01631FD63}" sibTransId="{BDA9DFCA-2C3D-4FCD-884A-741FFC961786}"/>
    <dgm:cxn modelId="{11D5B2B6-4E2E-44BE-A756-5059D9D3B5E8}" type="presOf" srcId="{154A89B3-463B-4160-85A3-3E326493C80E}" destId="{D75E8411-FCB7-490F-BAE6-058A210C124E}" srcOrd="0" destOrd="0" presId="urn:microsoft.com/office/officeart/2005/8/layout/process5"/>
    <dgm:cxn modelId="{74B7DBB7-6001-42C3-9C2B-C7745DB06551}" type="presOf" srcId="{BDA9DFCA-2C3D-4FCD-884A-741FFC961786}" destId="{347F9DBD-3C96-48A4-8C15-E0D35E9D8D34}" srcOrd="1" destOrd="0" presId="urn:microsoft.com/office/officeart/2005/8/layout/process5"/>
    <dgm:cxn modelId="{5FDAD4C2-6FB4-4423-952E-ECADB1E52DEC}" type="presOf" srcId="{8990C237-1D43-41CA-A68A-CBEDA1988A05}" destId="{7C5F3583-7963-46C8-8BFA-E448C6C8EA76}" srcOrd="1" destOrd="0" presId="urn:microsoft.com/office/officeart/2005/8/layout/process5"/>
    <dgm:cxn modelId="{3C9407C6-2B50-46E1-BD63-A038336331C6}" type="presOf" srcId="{C211FD54-2188-40AA-AB6E-D2D149E15E28}" destId="{A95F656B-3E8D-4E82-8D48-F789D49D8F92}" srcOrd="1" destOrd="0" presId="urn:microsoft.com/office/officeart/2005/8/layout/process5"/>
    <dgm:cxn modelId="{9A24CBC9-8F10-4DA4-AE30-F60D98EEDC22}" srcId="{98FFC59A-CC19-4447-8436-25612877C194}" destId="{94691B74-9198-4CA5-B0C0-81CE0D37C856}" srcOrd="12" destOrd="0" parTransId="{BB0B0C51-FED8-4F95-A672-9DEA467B7A08}" sibTransId="{6906FB54-3735-4D9E-97CE-06EF04A32EE5}"/>
    <dgm:cxn modelId="{658767CC-5CC3-4367-9223-57A935680F8E}" type="presOf" srcId="{CA5A6257-22E3-4AAF-A0AF-A3C953CB6B55}" destId="{9EDD110B-02A3-4A70-BF98-583FA5C383AD}" srcOrd="0" destOrd="0" presId="urn:microsoft.com/office/officeart/2005/8/layout/process5"/>
    <dgm:cxn modelId="{F27B1BDB-0684-4B48-A554-2334CEE03A67}" type="presOf" srcId="{27D582F9-D9F9-43CA-AFD6-3AE89B934CF8}" destId="{BCDEE217-1082-4C40-8F7A-00C0321A866D}" srcOrd="0" destOrd="0" presId="urn:microsoft.com/office/officeart/2005/8/layout/process5"/>
    <dgm:cxn modelId="{A7A343E2-A9B4-4B9D-BABE-EEC4E9130DA3}" srcId="{98FFC59A-CC19-4447-8436-25612877C194}" destId="{EAC5BF08-CA64-4A91-A92F-D8D7F622B28E}" srcOrd="11" destOrd="0" parTransId="{E7A95D8B-294A-49FE-914B-54CFD26C0B90}" sibTransId="{CA5A6257-22E3-4AAF-A0AF-A3C953CB6B55}"/>
    <dgm:cxn modelId="{B01CA9ED-E5DD-4AF8-8994-2CEF56F55A0C}" type="presOf" srcId="{BDA9DFCA-2C3D-4FCD-884A-741FFC961786}" destId="{3CB57231-3366-4F59-BF93-0C724699B6A2}" srcOrd="0" destOrd="0" presId="urn:microsoft.com/office/officeart/2005/8/layout/process5"/>
    <dgm:cxn modelId="{06B92AEE-BA67-44F6-A235-4BCB0D44CDAC}" type="presOf" srcId="{C211FD54-2188-40AA-AB6E-D2D149E15E28}" destId="{0AC48749-ECD2-4BDD-9F55-2748438873D2}" srcOrd="0" destOrd="0" presId="urn:microsoft.com/office/officeart/2005/8/layout/process5"/>
    <dgm:cxn modelId="{BB2391FC-E8DC-4098-8A94-639AF0D6712B}" type="presOf" srcId="{64F447EF-4009-4CF6-8D0E-9646E96C90E1}" destId="{AF560511-9801-4BED-B9D2-8DCA301DEA3D}" srcOrd="0" destOrd="0" presId="urn:microsoft.com/office/officeart/2005/8/layout/process5"/>
    <dgm:cxn modelId="{255D40FF-BD27-4E80-ABC1-F4348F2396B0}" type="presOf" srcId="{0329008D-9B12-40D8-9394-D90B16BDB488}" destId="{496973F9-0D68-4481-BFF8-BA65AEB315D7}" srcOrd="0" destOrd="0" presId="urn:microsoft.com/office/officeart/2005/8/layout/process5"/>
    <dgm:cxn modelId="{A50181C4-D5FC-4324-9DC4-70D942F4CA79}" type="presParOf" srcId="{D858A4D6-9BCF-494A-A428-30B3909B6DC7}" destId="{3BBFDED6-9DF7-4104-9411-DE3994FB65DF}" srcOrd="0" destOrd="0" presId="urn:microsoft.com/office/officeart/2005/8/layout/process5"/>
    <dgm:cxn modelId="{28F96C0B-F89E-424A-BC00-806B0B4637E8}" type="presParOf" srcId="{D858A4D6-9BCF-494A-A428-30B3909B6DC7}" destId="{0AC48749-ECD2-4BDD-9F55-2748438873D2}" srcOrd="1" destOrd="0" presId="urn:microsoft.com/office/officeart/2005/8/layout/process5"/>
    <dgm:cxn modelId="{254DDD89-6F62-42FC-B98D-19B03974D85B}" type="presParOf" srcId="{0AC48749-ECD2-4BDD-9F55-2748438873D2}" destId="{A95F656B-3E8D-4E82-8D48-F789D49D8F92}" srcOrd="0" destOrd="0" presId="urn:microsoft.com/office/officeart/2005/8/layout/process5"/>
    <dgm:cxn modelId="{04C12906-D3D7-4BA6-9F07-D367DB4498F0}" type="presParOf" srcId="{D858A4D6-9BCF-494A-A428-30B3909B6DC7}" destId="{D75E8411-FCB7-490F-BAE6-058A210C124E}" srcOrd="2" destOrd="0" presId="urn:microsoft.com/office/officeart/2005/8/layout/process5"/>
    <dgm:cxn modelId="{004F5D14-1ABD-48AB-BA6D-D063562DD072}" type="presParOf" srcId="{D858A4D6-9BCF-494A-A428-30B3909B6DC7}" destId="{AF560511-9801-4BED-B9D2-8DCA301DEA3D}" srcOrd="3" destOrd="0" presId="urn:microsoft.com/office/officeart/2005/8/layout/process5"/>
    <dgm:cxn modelId="{F3E73A36-8BBD-42F6-AA7E-FE63B22F0715}" type="presParOf" srcId="{AF560511-9801-4BED-B9D2-8DCA301DEA3D}" destId="{BAB0AD8B-58DF-47C4-A9EA-871DC96DA31A}" srcOrd="0" destOrd="0" presId="urn:microsoft.com/office/officeart/2005/8/layout/process5"/>
    <dgm:cxn modelId="{8E34872F-37CA-404C-981C-A71678D0AD77}" type="presParOf" srcId="{D858A4D6-9BCF-494A-A428-30B3909B6DC7}" destId="{50057B56-4DB0-4278-A5BA-8E5E96C74847}" srcOrd="4" destOrd="0" presId="urn:microsoft.com/office/officeart/2005/8/layout/process5"/>
    <dgm:cxn modelId="{CAB9F256-E1BB-4E4E-A8C8-B23A8E01AB59}" type="presParOf" srcId="{D858A4D6-9BCF-494A-A428-30B3909B6DC7}" destId="{BCDEE217-1082-4C40-8F7A-00C0321A866D}" srcOrd="5" destOrd="0" presId="urn:microsoft.com/office/officeart/2005/8/layout/process5"/>
    <dgm:cxn modelId="{83AF267E-98CA-4E0A-A8E1-7FA1D72A1DEB}" type="presParOf" srcId="{BCDEE217-1082-4C40-8F7A-00C0321A866D}" destId="{A3FFE430-FBD3-42D6-95CD-CD87335AA369}" srcOrd="0" destOrd="0" presId="urn:microsoft.com/office/officeart/2005/8/layout/process5"/>
    <dgm:cxn modelId="{CAA13BF1-2961-473F-8C6C-135CC7B0C2E4}" type="presParOf" srcId="{D858A4D6-9BCF-494A-A428-30B3909B6DC7}" destId="{76776065-B52A-4D79-BA9E-E0BAA000F6F1}" srcOrd="6" destOrd="0" presId="urn:microsoft.com/office/officeart/2005/8/layout/process5"/>
    <dgm:cxn modelId="{193F567D-E83F-47EC-B05B-CAE93F6A1C93}" type="presParOf" srcId="{D858A4D6-9BCF-494A-A428-30B3909B6DC7}" destId="{1A7B1D6E-DC38-4BBF-B5C3-E7A3EF2EB934}" srcOrd="7" destOrd="0" presId="urn:microsoft.com/office/officeart/2005/8/layout/process5"/>
    <dgm:cxn modelId="{315EFE0A-79A4-4407-8911-E744690DB404}" type="presParOf" srcId="{1A7B1D6E-DC38-4BBF-B5C3-E7A3EF2EB934}" destId="{CB5A99B8-0E50-4DE3-AAEC-B41910171FC4}" srcOrd="0" destOrd="0" presId="urn:microsoft.com/office/officeart/2005/8/layout/process5"/>
    <dgm:cxn modelId="{1FF232AD-A6E3-4D75-B187-E1CBBFCC7F8D}" type="presParOf" srcId="{D858A4D6-9BCF-494A-A428-30B3909B6DC7}" destId="{EB0BB359-86FE-4D2F-8A46-A3E76CCF7A53}" srcOrd="8" destOrd="0" presId="urn:microsoft.com/office/officeart/2005/8/layout/process5"/>
    <dgm:cxn modelId="{33C19C1B-981D-4B43-8E1E-6CA41FEDC847}" type="presParOf" srcId="{D858A4D6-9BCF-494A-A428-30B3909B6DC7}" destId="{C5F4B7F9-816A-4B5B-9699-0912E40B67AA}" srcOrd="9" destOrd="0" presId="urn:microsoft.com/office/officeart/2005/8/layout/process5"/>
    <dgm:cxn modelId="{D4F372D3-C21A-48AE-8955-A3EC122D1EA5}" type="presParOf" srcId="{C5F4B7F9-816A-4B5B-9699-0912E40B67AA}" destId="{00ABF76B-1D1B-402C-A306-D30DAA5E9107}" srcOrd="0" destOrd="0" presId="urn:microsoft.com/office/officeart/2005/8/layout/process5"/>
    <dgm:cxn modelId="{126642FB-F6F5-440A-B56A-654CCDA33D19}" type="presParOf" srcId="{D858A4D6-9BCF-494A-A428-30B3909B6DC7}" destId="{5C60D5D6-2F30-459A-BC58-4093E7F042E9}" srcOrd="10" destOrd="0" presId="urn:microsoft.com/office/officeart/2005/8/layout/process5"/>
    <dgm:cxn modelId="{A9D9DC10-B49E-496B-8BF4-FAA6030775A2}" type="presParOf" srcId="{D858A4D6-9BCF-494A-A428-30B3909B6DC7}" destId="{4CF085FB-0090-433E-AD46-E52DB5FF7EEF}" srcOrd="11" destOrd="0" presId="urn:microsoft.com/office/officeart/2005/8/layout/process5"/>
    <dgm:cxn modelId="{06D3908D-B6A6-47AD-B335-C7731BF19EC6}" type="presParOf" srcId="{4CF085FB-0090-433E-AD46-E52DB5FF7EEF}" destId="{364D2744-E253-4FF9-A621-EE8FFC998BB0}" srcOrd="0" destOrd="0" presId="urn:microsoft.com/office/officeart/2005/8/layout/process5"/>
    <dgm:cxn modelId="{6A83F29F-2A51-42DD-B016-87EDEF86796D}" type="presParOf" srcId="{D858A4D6-9BCF-494A-A428-30B3909B6DC7}" destId="{2F4CF088-11BA-40D3-8DCF-9554F05E1E64}" srcOrd="12" destOrd="0" presId="urn:microsoft.com/office/officeart/2005/8/layout/process5"/>
    <dgm:cxn modelId="{ED7BEC3D-AC52-4AEF-93E5-846E3139AB57}" type="presParOf" srcId="{D858A4D6-9BCF-494A-A428-30B3909B6DC7}" destId="{9B2055A9-1555-44AB-B034-640A898BC002}" srcOrd="13" destOrd="0" presId="urn:microsoft.com/office/officeart/2005/8/layout/process5"/>
    <dgm:cxn modelId="{25124FDE-5815-4832-BF48-751F61848C23}" type="presParOf" srcId="{9B2055A9-1555-44AB-B034-640A898BC002}" destId="{C137E361-F8B5-4F0A-AB95-6D03D0FB681B}" srcOrd="0" destOrd="0" presId="urn:microsoft.com/office/officeart/2005/8/layout/process5"/>
    <dgm:cxn modelId="{7DBABA26-B1DA-47A1-B753-D5B81D928ED6}" type="presParOf" srcId="{D858A4D6-9BCF-494A-A428-30B3909B6DC7}" destId="{496973F9-0D68-4481-BFF8-BA65AEB315D7}" srcOrd="14" destOrd="0" presId="urn:microsoft.com/office/officeart/2005/8/layout/process5"/>
    <dgm:cxn modelId="{CB9F8ECF-49C5-49DF-9559-F7AE2600105F}" type="presParOf" srcId="{D858A4D6-9BCF-494A-A428-30B3909B6DC7}" destId="{EF951F76-1884-4CD0-B381-A7D642122739}" srcOrd="15" destOrd="0" presId="urn:microsoft.com/office/officeart/2005/8/layout/process5"/>
    <dgm:cxn modelId="{DEED62F2-F0C2-4A48-AED7-376E7CE88A37}" type="presParOf" srcId="{EF951F76-1884-4CD0-B381-A7D642122739}" destId="{7C5F3583-7963-46C8-8BFA-E448C6C8EA76}" srcOrd="0" destOrd="0" presId="urn:microsoft.com/office/officeart/2005/8/layout/process5"/>
    <dgm:cxn modelId="{DCD222CF-6104-4497-A99B-0B9448F01134}" type="presParOf" srcId="{D858A4D6-9BCF-494A-A428-30B3909B6DC7}" destId="{4BE59A88-FEF3-4E3C-8311-C21CB6660196}" srcOrd="16" destOrd="0" presId="urn:microsoft.com/office/officeart/2005/8/layout/process5"/>
    <dgm:cxn modelId="{FA5FBB13-1DB8-4F81-8E42-417EA9D49C56}" type="presParOf" srcId="{D858A4D6-9BCF-494A-A428-30B3909B6DC7}" destId="{3CB57231-3366-4F59-BF93-0C724699B6A2}" srcOrd="17" destOrd="0" presId="urn:microsoft.com/office/officeart/2005/8/layout/process5"/>
    <dgm:cxn modelId="{D4356DED-CE95-4652-9FA0-D56D971C74A8}" type="presParOf" srcId="{3CB57231-3366-4F59-BF93-0C724699B6A2}" destId="{347F9DBD-3C96-48A4-8C15-E0D35E9D8D34}" srcOrd="0" destOrd="0" presId="urn:microsoft.com/office/officeart/2005/8/layout/process5"/>
    <dgm:cxn modelId="{B65382A6-73BF-4B2A-B134-04ACEDFB7124}" type="presParOf" srcId="{D858A4D6-9BCF-494A-A428-30B3909B6DC7}" destId="{10E134BE-7F9D-4B8F-A41F-086F07CFF25F}" srcOrd="18" destOrd="0" presId="urn:microsoft.com/office/officeart/2005/8/layout/process5"/>
    <dgm:cxn modelId="{CFA86E4B-AD81-4A43-9F17-1BF050E6B754}" type="presParOf" srcId="{D858A4D6-9BCF-494A-A428-30B3909B6DC7}" destId="{31462D37-9D1B-47E7-9254-8C3D1C6E7E4E}" srcOrd="19" destOrd="0" presId="urn:microsoft.com/office/officeart/2005/8/layout/process5"/>
    <dgm:cxn modelId="{878FDE9A-40F2-47E0-8640-A2925305ED74}" type="presParOf" srcId="{31462D37-9D1B-47E7-9254-8C3D1C6E7E4E}" destId="{2EDE25C3-EB4D-40C0-9E98-9BB2956440C3}" srcOrd="0" destOrd="0" presId="urn:microsoft.com/office/officeart/2005/8/layout/process5"/>
    <dgm:cxn modelId="{9AED5BE3-EBA3-4082-B62B-BBC15BBA8AE4}" type="presParOf" srcId="{D858A4D6-9BCF-494A-A428-30B3909B6DC7}" destId="{A7135B15-E175-4E1E-ABBE-082BF51660E8}" srcOrd="20" destOrd="0" presId="urn:microsoft.com/office/officeart/2005/8/layout/process5"/>
    <dgm:cxn modelId="{4F17BEC4-1165-4389-BB55-11684F9A000E}" type="presParOf" srcId="{D858A4D6-9BCF-494A-A428-30B3909B6DC7}" destId="{7018CA95-E843-4593-9E6C-62770FBF414A}" srcOrd="21" destOrd="0" presId="urn:microsoft.com/office/officeart/2005/8/layout/process5"/>
    <dgm:cxn modelId="{F755A90F-3D54-4562-9F96-DA931B8DE366}" type="presParOf" srcId="{7018CA95-E843-4593-9E6C-62770FBF414A}" destId="{90E9AF8D-AA24-4683-9A2E-7F87FE66F228}" srcOrd="0" destOrd="0" presId="urn:microsoft.com/office/officeart/2005/8/layout/process5"/>
    <dgm:cxn modelId="{2F09CFF5-C5FE-4743-90F0-C9D0795E53CF}" type="presParOf" srcId="{D858A4D6-9BCF-494A-A428-30B3909B6DC7}" destId="{E9E97050-1627-40C6-8B5E-6CD4B4571ABD}" srcOrd="22" destOrd="0" presId="urn:microsoft.com/office/officeart/2005/8/layout/process5"/>
    <dgm:cxn modelId="{364F2879-100F-4675-B64D-AF6D981FDA74}" type="presParOf" srcId="{D858A4D6-9BCF-494A-A428-30B3909B6DC7}" destId="{9EDD110B-02A3-4A70-BF98-583FA5C383AD}" srcOrd="23" destOrd="0" presId="urn:microsoft.com/office/officeart/2005/8/layout/process5"/>
    <dgm:cxn modelId="{9657A9F7-9A35-4C15-AB55-818BC5E861EC}" type="presParOf" srcId="{9EDD110B-02A3-4A70-BF98-583FA5C383AD}" destId="{E5B8139D-7165-4D5D-A278-C5EBAF2AFB45}" srcOrd="0" destOrd="0" presId="urn:microsoft.com/office/officeart/2005/8/layout/process5"/>
    <dgm:cxn modelId="{8479A1BE-B001-4AAB-B60C-D31916F4AB8E}" type="presParOf" srcId="{D858A4D6-9BCF-494A-A428-30B3909B6DC7}" destId="{8EDAA734-40C0-432D-B636-0A8D7675C8EE}" srcOrd="2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5B88E4B-738B-9243-BE0A-F053AF85938F}" type="doc">
      <dgm:prSet loTypeId="urn:microsoft.com/office/officeart/2005/8/layout/process1" loCatId="process" qsTypeId="urn:microsoft.com/office/officeart/2005/8/quickstyle/simple1" qsCatId="simple" csTypeId="urn:microsoft.com/office/officeart/2005/8/colors/accent1_2" csCatId="accent1" phldr="1"/>
      <dgm:spPr/>
    </dgm:pt>
    <dgm:pt modelId="{2322F50E-CA4A-A242-84FF-12DEDC259785}">
      <dgm:prSet phldrT="[Text]" custT="1"/>
      <dgm:spPr>
        <a:solidFill>
          <a:srgbClr val="FF6600"/>
        </a:solidFill>
      </dgm:spPr>
      <dgm:t>
        <a:bodyPr/>
        <a:lstStyle/>
        <a:p>
          <a:pPr rtl="0"/>
          <a:r>
            <a:rPr lang="en-US" sz="4000" dirty="0"/>
            <a:t>VISION</a:t>
          </a:r>
        </a:p>
      </dgm:t>
    </dgm:pt>
    <dgm:pt modelId="{83D1399D-C9CF-A147-AD39-899774B693BC}" type="parTrans" cxnId="{F003D63B-A225-6747-8405-2BBF767F65DC}">
      <dgm:prSet/>
      <dgm:spPr/>
      <dgm:t>
        <a:bodyPr/>
        <a:lstStyle/>
        <a:p>
          <a:endParaRPr lang="en-US"/>
        </a:p>
      </dgm:t>
    </dgm:pt>
    <dgm:pt modelId="{B591FBCA-0979-D74E-8B52-39ED867F3EDD}" type="sibTrans" cxnId="{F003D63B-A225-6747-8405-2BBF767F65DC}">
      <dgm:prSet/>
      <dgm:spPr/>
      <dgm:t>
        <a:bodyPr/>
        <a:lstStyle/>
        <a:p>
          <a:endParaRPr lang="en-US"/>
        </a:p>
      </dgm:t>
    </dgm:pt>
    <dgm:pt modelId="{7FD26FB6-504A-C645-AEC8-1B349D1C2363}">
      <dgm:prSet phldrT="[Text]" custT="1"/>
      <dgm:spPr>
        <a:solidFill>
          <a:srgbClr val="FF6600"/>
        </a:solidFill>
      </dgm:spPr>
      <dgm:t>
        <a:bodyPr/>
        <a:lstStyle/>
        <a:p>
          <a:pPr rtl="0"/>
          <a:r>
            <a:rPr lang="en-US" sz="4000" dirty="0"/>
            <a:t>ROOT CAUSES</a:t>
          </a:r>
        </a:p>
      </dgm:t>
    </dgm:pt>
    <dgm:pt modelId="{D933F92F-2110-6E42-A04F-E0F4A4DE5CEC}" type="parTrans" cxnId="{43639079-A870-3D42-BBEA-C39D893A80A4}">
      <dgm:prSet/>
      <dgm:spPr/>
      <dgm:t>
        <a:bodyPr/>
        <a:lstStyle/>
        <a:p>
          <a:endParaRPr lang="en-US"/>
        </a:p>
      </dgm:t>
    </dgm:pt>
    <dgm:pt modelId="{390068EA-F5AC-9543-9E94-EB2DD7E2F3A5}" type="sibTrans" cxnId="{43639079-A870-3D42-BBEA-C39D893A80A4}">
      <dgm:prSet/>
      <dgm:spPr/>
      <dgm:t>
        <a:bodyPr/>
        <a:lstStyle/>
        <a:p>
          <a:pPr rtl="0"/>
          <a:endParaRPr lang="en-US"/>
        </a:p>
      </dgm:t>
    </dgm:pt>
    <dgm:pt modelId="{3D1444E9-1705-7B4E-945F-B7D69AC29522}">
      <dgm:prSet phldrT="[Text]" custT="1"/>
      <dgm:spPr>
        <a:solidFill>
          <a:srgbClr val="FF6600"/>
        </a:solidFill>
      </dgm:spPr>
      <dgm:t>
        <a:bodyPr/>
        <a:lstStyle/>
        <a:p>
          <a:pPr rtl="0"/>
          <a:r>
            <a:rPr lang="en-US" sz="3600" dirty="0"/>
            <a:t>STRATEGIES</a:t>
          </a:r>
        </a:p>
      </dgm:t>
    </dgm:pt>
    <dgm:pt modelId="{93B4FEF1-A2E0-744F-B51E-A11A330C63CF}" type="parTrans" cxnId="{08D07B1A-34F5-924C-9D4D-A3FFC2D70061}">
      <dgm:prSet/>
      <dgm:spPr/>
      <dgm:t>
        <a:bodyPr/>
        <a:lstStyle/>
        <a:p>
          <a:endParaRPr lang="en-US"/>
        </a:p>
      </dgm:t>
    </dgm:pt>
    <dgm:pt modelId="{092ABF3F-2360-B542-AB92-DFCF35AAEE0E}" type="sibTrans" cxnId="{08D07B1A-34F5-924C-9D4D-A3FFC2D70061}">
      <dgm:prSet/>
      <dgm:spPr/>
      <dgm:t>
        <a:bodyPr/>
        <a:lstStyle/>
        <a:p>
          <a:endParaRPr lang="en-US"/>
        </a:p>
      </dgm:t>
    </dgm:pt>
    <dgm:pt modelId="{E22CC5A0-AFAA-A04E-BB9C-EBA8A04F6543}">
      <dgm:prSet/>
      <dgm:spPr>
        <a:solidFill>
          <a:schemeClr val="accent6"/>
        </a:solidFill>
      </dgm:spPr>
      <dgm:t>
        <a:bodyPr/>
        <a:lstStyle/>
        <a:p>
          <a:pPr rtl="0"/>
          <a:r>
            <a:rPr lang="en-US" b="1" dirty="0">
              <a:solidFill>
                <a:srgbClr val="FF6600"/>
              </a:solidFill>
            </a:rPr>
            <a:t>What needs to happen to address root causes in order achieve vision?</a:t>
          </a:r>
        </a:p>
      </dgm:t>
    </dgm:pt>
    <dgm:pt modelId="{EC97403A-8423-1548-B936-A43AB1DC4A15}" type="parTrans" cxnId="{D9FE29CD-8A82-D249-90BC-4098A1C1B557}">
      <dgm:prSet/>
      <dgm:spPr/>
      <dgm:t>
        <a:bodyPr/>
        <a:lstStyle/>
        <a:p>
          <a:endParaRPr lang="en-US"/>
        </a:p>
      </dgm:t>
    </dgm:pt>
    <dgm:pt modelId="{DDAD6694-7A06-6946-8FD1-5C79D4B39045}" type="sibTrans" cxnId="{D9FE29CD-8A82-D249-90BC-4098A1C1B557}">
      <dgm:prSet/>
      <dgm:spPr/>
      <dgm:t>
        <a:bodyPr/>
        <a:lstStyle/>
        <a:p>
          <a:pPr rtl="0"/>
          <a:endParaRPr lang="en-US"/>
        </a:p>
      </dgm:t>
    </dgm:pt>
    <dgm:pt modelId="{53703540-01CE-E048-96B1-DA8232324237}" type="pres">
      <dgm:prSet presAssocID="{65B88E4B-738B-9243-BE0A-F053AF85938F}" presName="Name0" presStyleCnt="0">
        <dgm:presLayoutVars>
          <dgm:dir/>
          <dgm:resizeHandles val="exact"/>
        </dgm:presLayoutVars>
      </dgm:prSet>
      <dgm:spPr/>
    </dgm:pt>
    <dgm:pt modelId="{98365A2A-F4FE-7341-BAA9-4489CC1EFEB7}" type="pres">
      <dgm:prSet presAssocID="{2322F50E-CA4A-A242-84FF-12DEDC259785}" presName="node" presStyleLbl="node1" presStyleIdx="0" presStyleCnt="4" custScaleX="338836" custLinFactNeighborX="-836" custLinFactNeighborY="-66291">
        <dgm:presLayoutVars>
          <dgm:bulletEnabled val="1"/>
        </dgm:presLayoutVars>
      </dgm:prSet>
      <dgm:spPr/>
    </dgm:pt>
    <dgm:pt modelId="{887018C6-320F-334A-8337-146D1476910A}" type="pres">
      <dgm:prSet presAssocID="{B591FBCA-0979-D74E-8B52-39ED867F3EDD}" presName="sibTrans" presStyleLbl="sibTrans2D1" presStyleIdx="0" presStyleCnt="3"/>
      <dgm:spPr/>
    </dgm:pt>
    <dgm:pt modelId="{BB685102-7329-A240-8C9F-257FB18A3AE8}" type="pres">
      <dgm:prSet presAssocID="{B591FBCA-0979-D74E-8B52-39ED867F3EDD}" presName="connectorText" presStyleLbl="sibTrans2D1" presStyleIdx="0" presStyleCnt="3"/>
      <dgm:spPr/>
    </dgm:pt>
    <dgm:pt modelId="{7DB372C4-79AC-D741-9253-90C8A20E1B1D}" type="pres">
      <dgm:prSet presAssocID="{7FD26FB6-504A-C645-AEC8-1B349D1C2363}" presName="node" presStyleLbl="node1" presStyleIdx="1" presStyleCnt="4" custScaleX="332212" custLinFactX="29949" custLinFactNeighborX="100000" custLinFactNeighborY="-65910">
        <dgm:presLayoutVars>
          <dgm:bulletEnabled val="1"/>
        </dgm:presLayoutVars>
      </dgm:prSet>
      <dgm:spPr/>
    </dgm:pt>
    <dgm:pt modelId="{AC71A1FE-F0F6-E943-B614-DDBCECEDFF9D}" type="pres">
      <dgm:prSet presAssocID="{390068EA-F5AC-9543-9E94-EB2DD7E2F3A5}" presName="sibTrans" presStyleLbl="sibTrans2D1" presStyleIdx="1" presStyleCnt="3"/>
      <dgm:spPr/>
    </dgm:pt>
    <dgm:pt modelId="{C0DEAF99-DA0D-E348-AA84-0E84796870D5}" type="pres">
      <dgm:prSet presAssocID="{390068EA-F5AC-9543-9E94-EB2DD7E2F3A5}" presName="connectorText" presStyleLbl="sibTrans2D1" presStyleIdx="1" presStyleCnt="3"/>
      <dgm:spPr/>
    </dgm:pt>
    <dgm:pt modelId="{1F33B641-841A-0443-A15F-494150C4EFAD}" type="pres">
      <dgm:prSet presAssocID="{E22CC5A0-AFAA-A04E-BB9C-EBA8A04F6543}" presName="node" presStyleLbl="node1" presStyleIdx="2" presStyleCnt="4" custScaleX="273886" custLinFactX="-351505" custLinFactNeighborX="-400000" custLinFactNeighborY="66607">
        <dgm:presLayoutVars>
          <dgm:bulletEnabled val="1"/>
        </dgm:presLayoutVars>
      </dgm:prSet>
      <dgm:spPr/>
    </dgm:pt>
    <dgm:pt modelId="{B8819672-8EAE-1E4E-934C-D228F37E4880}" type="pres">
      <dgm:prSet presAssocID="{DDAD6694-7A06-6946-8FD1-5C79D4B39045}" presName="sibTrans" presStyleLbl="sibTrans2D1" presStyleIdx="2" presStyleCnt="3" custLinFactNeighborX="-972" custLinFactNeighborY="-4665"/>
      <dgm:spPr/>
    </dgm:pt>
    <dgm:pt modelId="{9E246D46-0B0F-7049-B418-53A7536F5D36}" type="pres">
      <dgm:prSet presAssocID="{DDAD6694-7A06-6946-8FD1-5C79D4B39045}" presName="connectorText" presStyleLbl="sibTrans2D1" presStyleIdx="2" presStyleCnt="3"/>
      <dgm:spPr/>
    </dgm:pt>
    <dgm:pt modelId="{BA56769D-F69B-4249-A540-34AC8CDEE6E3}" type="pres">
      <dgm:prSet presAssocID="{3D1444E9-1705-7B4E-945F-B7D69AC29522}" presName="node" presStyleLbl="node1" presStyleIdx="3" presStyleCnt="4" custScaleX="469356" custLinFactNeighborX="-70365" custLinFactNeighborY="66286">
        <dgm:presLayoutVars>
          <dgm:bulletEnabled val="1"/>
        </dgm:presLayoutVars>
      </dgm:prSet>
      <dgm:spPr/>
    </dgm:pt>
  </dgm:ptLst>
  <dgm:cxnLst>
    <dgm:cxn modelId="{AB20321A-5675-6C40-95A6-3F3D980F859E}" type="presOf" srcId="{7FD26FB6-504A-C645-AEC8-1B349D1C2363}" destId="{7DB372C4-79AC-D741-9253-90C8A20E1B1D}" srcOrd="0" destOrd="0" presId="urn:microsoft.com/office/officeart/2005/8/layout/process1"/>
    <dgm:cxn modelId="{08D07B1A-34F5-924C-9D4D-A3FFC2D70061}" srcId="{65B88E4B-738B-9243-BE0A-F053AF85938F}" destId="{3D1444E9-1705-7B4E-945F-B7D69AC29522}" srcOrd="3" destOrd="0" parTransId="{93B4FEF1-A2E0-744F-B51E-A11A330C63CF}" sibTransId="{092ABF3F-2360-B542-AB92-DFCF35AAEE0E}"/>
    <dgm:cxn modelId="{F003D63B-A225-6747-8405-2BBF767F65DC}" srcId="{65B88E4B-738B-9243-BE0A-F053AF85938F}" destId="{2322F50E-CA4A-A242-84FF-12DEDC259785}" srcOrd="0" destOrd="0" parTransId="{83D1399D-C9CF-A147-AD39-899774B693BC}" sibTransId="{B591FBCA-0979-D74E-8B52-39ED867F3EDD}"/>
    <dgm:cxn modelId="{92FE9146-A596-114E-9E14-764113425FDF}" type="presOf" srcId="{390068EA-F5AC-9543-9E94-EB2DD7E2F3A5}" destId="{C0DEAF99-DA0D-E348-AA84-0E84796870D5}" srcOrd="1" destOrd="0" presId="urn:microsoft.com/office/officeart/2005/8/layout/process1"/>
    <dgm:cxn modelId="{7B24E24F-2A28-2942-9FBA-82F36E06F7BF}" type="presOf" srcId="{B591FBCA-0979-D74E-8B52-39ED867F3EDD}" destId="{BB685102-7329-A240-8C9F-257FB18A3AE8}" srcOrd="1" destOrd="0" presId="urn:microsoft.com/office/officeart/2005/8/layout/process1"/>
    <dgm:cxn modelId="{F399DC50-3294-9B44-9F3B-15433F0CE994}" type="presOf" srcId="{DDAD6694-7A06-6946-8FD1-5C79D4B39045}" destId="{B8819672-8EAE-1E4E-934C-D228F37E4880}" srcOrd="0" destOrd="0" presId="urn:microsoft.com/office/officeart/2005/8/layout/process1"/>
    <dgm:cxn modelId="{F9362760-8B70-4E44-9887-E02D2EF753E1}" type="presOf" srcId="{E22CC5A0-AFAA-A04E-BB9C-EBA8A04F6543}" destId="{1F33B641-841A-0443-A15F-494150C4EFAD}" srcOrd="0" destOrd="0" presId="urn:microsoft.com/office/officeart/2005/8/layout/process1"/>
    <dgm:cxn modelId="{24008578-2C48-B248-8055-B6CB375F448A}" type="presOf" srcId="{2322F50E-CA4A-A242-84FF-12DEDC259785}" destId="{98365A2A-F4FE-7341-BAA9-4489CC1EFEB7}" srcOrd="0" destOrd="0" presId="urn:microsoft.com/office/officeart/2005/8/layout/process1"/>
    <dgm:cxn modelId="{43639079-A870-3D42-BBEA-C39D893A80A4}" srcId="{65B88E4B-738B-9243-BE0A-F053AF85938F}" destId="{7FD26FB6-504A-C645-AEC8-1B349D1C2363}" srcOrd="1" destOrd="0" parTransId="{D933F92F-2110-6E42-A04F-E0F4A4DE5CEC}" sibTransId="{390068EA-F5AC-9543-9E94-EB2DD7E2F3A5}"/>
    <dgm:cxn modelId="{F39910AD-7A39-A14B-A028-7F2A8A82D5B2}" type="presOf" srcId="{390068EA-F5AC-9543-9E94-EB2DD7E2F3A5}" destId="{AC71A1FE-F0F6-E943-B614-DDBCECEDFF9D}" srcOrd="0" destOrd="0" presId="urn:microsoft.com/office/officeart/2005/8/layout/process1"/>
    <dgm:cxn modelId="{430D10B9-E618-5442-BA85-F27EA1F83763}" type="presOf" srcId="{DDAD6694-7A06-6946-8FD1-5C79D4B39045}" destId="{9E246D46-0B0F-7049-B418-53A7536F5D36}" srcOrd="1" destOrd="0" presId="urn:microsoft.com/office/officeart/2005/8/layout/process1"/>
    <dgm:cxn modelId="{53E64ABE-6D0C-FF45-9EB8-0DFFE6F7CE04}" type="presOf" srcId="{B591FBCA-0979-D74E-8B52-39ED867F3EDD}" destId="{887018C6-320F-334A-8337-146D1476910A}" srcOrd="0" destOrd="0" presId="urn:microsoft.com/office/officeart/2005/8/layout/process1"/>
    <dgm:cxn modelId="{D9FE29CD-8A82-D249-90BC-4098A1C1B557}" srcId="{65B88E4B-738B-9243-BE0A-F053AF85938F}" destId="{E22CC5A0-AFAA-A04E-BB9C-EBA8A04F6543}" srcOrd="2" destOrd="0" parTransId="{EC97403A-8423-1548-B936-A43AB1DC4A15}" sibTransId="{DDAD6694-7A06-6946-8FD1-5C79D4B39045}"/>
    <dgm:cxn modelId="{BACECEE4-6A60-8445-BAA6-911DD0978666}" type="presOf" srcId="{3D1444E9-1705-7B4E-945F-B7D69AC29522}" destId="{BA56769D-F69B-4249-A540-34AC8CDEE6E3}" srcOrd="0" destOrd="0" presId="urn:microsoft.com/office/officeart/2005/8/layout/process1"/>
    <dgm:cxn modelId="{213D41F0-87EC-E84D-9B46-C4D986CA4DCE}" type="presOf" srcId="{65B88E4B-738B-9243-BE0A-F053AF85938F}" destId="{53703540-01CE-E048-96B1-DA8232324237}" srcOrd="0" destOrd="0" presId="urn:microsoft.com/office/officeart/2005/8/layout/process1"/>
    <dgm:cxn modelId="{B22A3DE3-3F33-B447-B865-2DCC035273DD}" type="presParOf" srcId="{53703540-01CE-E048-96B1-DA8232324237}" destId="{98365A2A-F4FE-7341-BAA9-4489CC1EFEB7}" srcOrd="0" destOrd="0" presId="urn:microsoft.com/office/officeart/2005/8/layout/process1"/>
    <dgm:cxn modelId="{242C0B12-8FFE-DA47-99D5-843AAE9F5165}" type="presParOf" srcId="{53703540-01CE-E048-96B1-DA8232324237}" destId="{887018C6-320F-334A-8337-146D1476910A}" srcOrd="1" destOrd="0" presId="urn:microsoft.com/office/officeart/2005/8/layout/process1"/>
    <dgm:cxn modelId="{DA7D11B0-19F8-664A-82D1-C6A7F861CFBF}" type="presParOf" srcId="{887018C6-320F-334A-8337-146D1476910A}" destId="{BB685102-7329-A240-8C9F-257FB18A3AE8}" srcOrd="0" destOrd="0" presId="urn:microsoft.com/office/officeart/2005/8/layout/process1"/>
    <dgm:cxn modelId="{42243F9D-294F-3748-B70F-3303740A5AB9}" type="presParOf" srcId="{53703540-01CE-E048-96B1-DA8232324237}" destId="{7DB372C4-79AC-D741-9253-90C8A20E1B1D}" srcOrd="2" destOrd="0" presId="urn:microsoft.com/office/officeart/2005/8/layout/process1"/>
    <dgm:cxn modelId="{81D6436F-4E0B-DD45-BC22-514A89B871A2}" type="presParOf" srcId="{53703540-01CE-E048-96B1-DA8232324237}" destId="{AC71A1FE-F0F6-E943-B614-DDBCECEDFF9D}" srcOrd="3" destOrd="0" presId="urn:microsoft.com/office/officeart/2005/8/layout/process1"/>
    <dgm:cxn modelId="{BE40214C-1897-C341-BD1E-C94C1D65585F}" type="presParOf" srcId="{AC71A1FE-F0F6-E943-B614-DDBCECEDFF9D}" destId="{C0DEAF99-DA0D-E348-AA84-0E84796870D5}" srcOrd="0" destOrd="0" presId="urn:microsoft.com/office/officeart/2005/8/layout/process1"/>
    <dgm:cxn modelId="{2DB6CEE0-6959-DC44-92DF-B08C64480238}" type="presParOf" srcId="{53703540-01CE-E048-96B1-DA8232324237}" destId="{1F33B641-841A-0443-A15F-494150C4EFAD}" srcOrd="4" destOrd="0" presId="urn:microsoft.com/office/officeart/2005/8/layout/process1"/>
    <dgm:cxn modelId="{14DD6F5E-D378-FF49-B4D7-43208EA8473C}" type="presParOf" srcId="{53703540-01CE-E048-96B1-DA8232324237}" destId="{B8819672-8EAE-1E4E-934C-D228F37E4880}" srcOrd="5" destOrd="0" presId="urn:microsoft.com/office/officeart/2005/8/layout/process1"/>
    <dgm:cxn modelId="{712B25C3-7903-BE49-A6EA-AEBEEE9C932A}" type="presParOf" srcId="{B8819672-8EAE-1E4E-934C-D228F37E4880}" destId="{9E246D46-0B0F-7049-B418-53A7536F5D36}" srcOrd="0" destOrd="0" presId="urn:microsoft.com/office/officeart/2005/8/layout/process1"/>
    <dgm:cxn modelId="{B3B1899A-371B-B249-BEB0-8560828435B8}" type="presParOf" srcId="{53703540-01CE-E048-96B1-DA8232324237}" destId="{BA56769D-F69B-4249-A540-34AC8CDEE6E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FDED6-9DF7-4104-9411-DE3994FB65DF}">
      <dsp:nvSpPr>
        <dsp:cNvPr id="0" name=""/>
        <dsp:cNvSpPr/>
      </dsp:nvSpPr>
      <dsp:spPr>
        <a:xfrm>
          <a:off x="4055" y="602131"/>
          <a:ext cx="1773098" cy="1063858"/>
        </a:xfrm>
        <a:prstGeom prst="roundRect">
          <a:avLst>
            <a:gd name="adj" fmla="val 10000"/>
          </a:avLst>
        </a:prstGeom>
        <a:solidFill>
          <a:srgbClr val="0070C0"/>
        </a:soli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Learning </a:t>
          </a:r>
        </a:p>
        <a:p>
          <a:pPr marL="0" lvl="0" indent="0" algn="ctr" defTabSz="889000">
            <a:lnSpc>
              <a:spcPct val="90000"/>
            </a:lnSpc>
            <a:spcBef>
              <a:spcPct val="0"/>
            </a:spcBef>
            <a:spcAft>
              <a:spcPct val="35000"/>
            </a:spcAft>
            <a:buNone/>
          </a:pPr>
          <a:r>
            <a:rPr lang="en-US" sz="2000" b="1" kern="1200" dirty="0">
              <a:solidFill>
                <a:schemeClr val="bg1"/>
              </a:solidFill>
            </a:rPr>
            <a:t>and Growth</a:t>
          </a:r>
        </a:p>
      </dsp:txBody>
      <dsp:txXfrm>
        <a:off x="35214" y="633290"/>
        <a:ext cx="1710780" cy="1001540"/>
      </dsp:txXfrm>
    </dsp:sp>
    <dsp:sp modelId="{0AC48749-ECD2-4BDD-9F55-2748438873D2}">
      <dsp:nvSpPr>
        <dsp:cNvPr id="0" name=""/>
        <dsp:cNvSpPr/>
      </dsp:nvSpPr>
      <dsp:spPr>
        <a:xfrm rot="10800000">
          <a:off x="1933186" y="914196"/>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045955" y="1002142"/>
        <a:ext cx="263127" cy="263836"/>
      </dsp:txXfrm>
    </dsp:sp>
    <dsp:sp modelId="{D75E8411-FCB7-490F-BAE6-058A210C124E}">
      <dsp:nvSpPr>
        <dsp:cNvPr id="0" name=""/>
        <dsp:cNvSpPr/>
      </dsp:nvSpPr>
      <dsp:spPr>
        <a:xfrm>
          <a:off x="2486393" y="602131"/>
          <a:ext cx="1773098" cy="1063858"/>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Increase student achievement.</a:t>
          </a:r>
        </a:p>
      </dsp:txBody>
      <dsp:txXfrm>
        <a:off x="2517552" y="633290"/>
        <a:ext cx="1710780" cy="1001540"/>
      </dsp:txXfrm>
    </dsp:sp>
    <dsp:sp modelId="{AF560511-9801-4BED-B9D2-8DCA301DEA3D}">
      <dsp:nvSpPr>
        <dsp:cNvPr id="0" name=""/>
        <dsp:cNvSpPr/>
      </dsp:nvSpPr>
      <dsp:spPr>
        <a:xfrm rot="10800000">
          <a:off x="4415523" y="914196"/>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528292" y="1002142"/>
        <a:ext cx="263127" cy="263836"/>
      </dsp:txXfrm>
    </dsp:sp>
    <dsp:sp modelId="{50057B56-4DB0-4278-A5BA-8E5E96C74847}">
      <dsp:nvSpPr>
        <dsp:cNvPr id="0" name=""/>
        <dsp:cNvSpPr/>
      </dsp:nvSpPr>
      <dsp:spPr>
        <a:xfrm>
          <a:off x="4968730" y="602131"/>
          <a:ext cx="1773098" cy="1063858"/>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Build staff capacity</a:t>
          </a:r>
          <a:r>
            <a:rPr lang="en-US" sz="1200" b="1" kern="1200" dirty="0"/>
            <a:t>.</a:t>
          </a:r>
        </a:p>
      </dsp:txBody>
      <dsp:txXfrm>
        <a:off x="4999889" y="633290"/>
        <a:ext cx="1710780" cy="1001540"/>
      </dsp:txXfrm>
    </dsp:sp>
    <dsp:sp modelId="{BCDEE217-1082-4C40-8F7A-00C0321A866D}">
      <dsp:nvSpPr>
        <dsp:cNvPr id="0" name=""/>
        <dsp:cNvSpPr/>
      </dsp:nvSpPr>
      <dsp:spPr>
        <a:xfrm rot="10800000">
          <a:off x="6897861" y="914196"/>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010630" y="1002142"/>
        <a:ext cx="263127" cy="263836"/>
      </dsp:txXfrm>
    </dsp:sp>
    <dsp:sp modelId="{76776065-B52A-4D79-BA9E-E0BAA000F6F1}">
      <dsp:nvSpPr>
        <dsp:cNvPr id="0" name=""/>
        <dsp:cNvSpPr/>
      </dsp:nvSpPr>
      <dsp:spPr>
        <a:xfrm>
          <a:off x="7451068" y="602131"/>
          <a:ext cx="1773098" cy="1063858"/>
        </a:xfrm>
        <a:prstGeom prst="roundRect">
          <a:avLst>
            <a:gd name="adj" fmla="val 1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Foster social and  emotional growth.</a:t>
          </a:r>
        </a:p>
      </dsp:txBody>
      <dsp:txXfrm>
        <a:off x="7482227" y="633290"/>
        <a:ext cx="1710780" cy="1001540"/>
      </dsp:txXfrm>
    </dsp:sp>
    <dsp:sp modelId="{1A7B1D6E-DC38-4BBF-B5C3-E7A3EF2EB934}">
      <dsp:nvSpPr>
        <dsp:cNvPr id="0" name=""/>
        <dsp:cNvSpPr/>
      </dsp:nvSpPr>
      <dsp:spPr>
        <a:xfrm rot="16200000">
          <a:off x="662322" y="1815171"/>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718353" y="1959856"/>
        <a:ext cx="263836" cy="263127"/>
      </dsp:txXfrm>
    </dsp:sp>
    <dsp:sp modelId="{EB0BB359-86FE-4D2F-8A46-A3E76CCF7A53}">
      <dsp:nvSpPr>
        <dsp:cNvPr id="0" name=""/>
        <dsp:cNvSpPr/>
      </dsp:nvSpPr>
      <dsp:spPr>
        <a:xfrm>
          <a:off x="7451068" y="2375229"/>
          <a:ext cx="1773098" cy="1063858"/>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Increase purposeful school, home and community partnerships.</a:t>
          </a:r>
        </a:p>
      </dsp:txBody>
      <dsp:txXfrm>
        <a:off x="7482227" y="2406388"/>
        <a:ext cx="1710780" cy="1001540"/>
      </dsp:txXfrm>
    </dsp:sp>
    <dsp:sp modelId="{C5F4B7F9-816A-4B5B-9699-0912E40B67AA}">
      <dsp:nvSpPr>
        <dsp:cNvPr id="0" name=""/>
        <dsp:cNvSpPr/>
      </dsp:nvSpPr>
      <dsp:spPr>
        <a:xfrm rot="10800000">
          <a:off x="6919138" y="2687294"/>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7031907" y="2775240"/>
        <a:ext cx="263127" cy="263836"/>
      </dsp:txXfrm>
    </dsp:sp>
    <dsp:sp modelId="{5C60D5D6-2F30-459A-BC58-4093E7F042E9}">
      <dsp:nvSpPr>
        <dsp:cNvPr id="0" name=""/>
        <dsp:cNvSpPr/>
      </dsp:nvSpPr>
      <dsp:spPr>
        <a:xfrm>
          <a:off x="4968730" y="2375229"/>
          <a:ext cx="1773098" cy="1063858"/>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31750" cap="flat" cmpd="sng" algn="ctr">
          <a:solidFill>
            <a:schemeClr val="accent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Develop and apply effective cultural strategies.</a:t>
          </a:r>
        </a:p>
      </dsp:txBody>
      <dsp:txXfrm>
        <a:off x="4999889" y="2406388"/>
        <a:ext cx="1710780" cy="1001540"/>
      </dsp:txXfrm>
    </dsp:sp>
    <dsp:sp modelId="{4CF085FB-0090-433E-AD46-E52DB5FF7EEF}">
      <dsp:nvSpPr>
        <dsp:cNvPr id="0" name=""/>
        <dsp:cNvSpPr/>
      </dsp:nvSpPr>
      <dsp:spPr>
        <a:xfrm rot="10800000">
          <a:off x="4436801" y="2687294"/>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549570" y="2775240"/>
        <a:ext cx="263127" cy="263836"/>
      </dsp:txXfrm>
    </dsp:sp>
    <dsp:sp modelId="{2F4CF088-11BA-40D3-8DCF-9554F05E1E64}">
      <dsp:nvSpPr>
        <dsp:cNvPr id="0" name=""/>
        <dsp:cNvSpPr/>
      </dsp:nvSpPr>
      <dsp:spPr>
        <a:xfrm>
          <a:off x="2486393" y="2375229"/>
          <a:ext cx="1773098" cy="1063858"/>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Acquire, develop and retrain excellent staff for all positions.</a:t>
          </a:r>
        </a:p>
      </dsp:txBody>
      <dsp:txXfrm>
        <a:off x="2517552" y="2406388"/>
        <a:ext cx="1710780" cy="1001540"/>
      </dsp:txXfrm>
    </dsp:sp>
    <dsp:sp modelId="{9B2055A9-1555-44AB-B034-640A898BC002}">
      <dsp:nvSpPr>
        <dsp:cNvPr id="0" name=""/>
        <dsp:cNvSpPr/>
      </dsp:nvSpPr>
      <dsp:spPr>
        <a:xfrm rot="10800000">
          <a:off x="1954463" y="2687294"/>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067232" y="2775240"/>
        <a:ext cx="263127" cy="263836"/>
      </dsp:txXfrm>
    </dsp:sp>
    <dsp:sp modelId="{496973F9-0D68-4481-BFF8-BA65AEB315D7}">
      <dsp:nvSpPr>
        <dsp:cNvPr id="0" name=""/>
        <dsp:cNvSpPr/>
      </dsp:nvSpPr>
      <dsp:spPr>
        <a:xfrm>
          <a:off x="4055" y="2375229"/>
          <a:ext cx="1773098" cy="1063858"/>
        </a:xfrm>
        <a:prstGeom prst="roundRect">
          <a:avLst>
            <a:gd name="adj" fmla="val 10000"/>
          </a:avLst>
        </a:prstGeom>
        <a:solidFill>
          <a:srgbClr val="FFC000"/>
        </a:soli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Culture </a:t>
          </a:r>
        </a:p>
        <a:p>
          <a:pPr marL="0" lvl="0" indent="0" algn="ctr" defTabSz="889000">
            <a:lnSpc>
              <a:spcPct val="90000"/>
            </a:lnSpc>
            <a:spcBef>
              <a:spcPct val="0"/>
            </a:spcBef>
            <a:spcAft>
              <a:spcPct val="35000"/>
            </a:spcAft>
            <a:buNone/>
          </a:pPr>
          <a:r>
            <a:rPr lang="en-US" sz="2000" b="1" kern="1200" dirty="0">
              <a:solidFill>
                <a:schemeClr val="bg1"/>
              </a:solidFill>
            </a:rPr>
            <a:t>and Climate</a:t>
          </a:r>
        </a:p>
      </dsp:txBody>
      <dsp:txXfrm>
        <a:off x="35214" y="2406388"/>
        <a:ext cx="1710780" cy="1001540"/>
      </dsp:txXfrm>
    </dsp:sp>
    <dsp:sp modelId="{EF951F76-1884-4CD0-B381-A7D642122739}">
      <dsp:nvSpPr>
        <dsp:cNvPr id="0" name=""/>
        <dsp:cNvSpPr/>
      </dsp:nvSpPr>
      <dsp:spPr>
        <a:xfrm rot="16200000">
          <a:off x="702656" y="3563205"/>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758687" y="3707890"/>
        <a:ext cx="263836" cy="263127"/>
      </dsp:txXfrm>
    </dsp:sp>
    <dsp:sp modelId="{4BE59A88-FEF3-4E3C-8311-C21CB6660196}">
      <dsp:nvSpPr>
        <dsp:cNvPr id="0" name=""/>
        <dsp:cNvSpPr/>
      </dsp:nvSpPr>
      <dsp:spPr>
        <a:xfrm>
          <a:off x="4055" y="4148327"/>
          <a:ext cx="1773098" cy="1063858"/>
        </a:xfrm>
        <a:prstGeom prst="roundRect">
          <a:avLst>
            <a:gd name="adj" fmla="val 10000"/>
          </a:avLst>
        </a:prstGeom>
        <a:solidFill>
          <a:srgbClr val="00B050"/>
        </a:soli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Operational </a:t>
          </a:r>
        </a:p>
        <a:p>
          <a:pPr marL="0" lvl="0" indent="0" algn="ctr" defTabSz="889000">
            <a:lnSpc>
              <a:spcPct val="90000"/>
            </a:lnSpc>
            <a:spcBef>
              <a:spcPct val="0"/>
            </a:spcBef>
            <a:spcAft>
              <a:spcPct val="35000"/>
            </a:spcAft>
            <a:buNone/>
          </a:pPr>
          <a:r>
            <a:rPr lang="en-US" sz="2000" b="1" kern="1200" dirty="0">
              <a:solidFill>
                <a:schemeClr val="bg1"/>
              </a:solidFill>
            </a:rPr>
            <a:t>Excellence</a:t>
          </a:r>
        </a:p>
      </dsp:txBody>
      <dsp:txXfrm>
        <a:off x="35214" y="4179486"/>
        <a:ext cx="1710780" cy="1001540"/>
      </dsp:txXfrm>
    </dsp:sp>
    <dsp:sp modelId="{3CB57231-3366-4F59-BF93-0C724699B6A2}">
      <dsp:nvSpPr>
        <dsp:cNvPr id="0" name=""/>
        <dsp:cNvSpPr/>
      </dsp:nvSpPr>
      <dsp:spPr>
        <a:xfrm rot="10800000">
          <a:off x="1933186" y="4460392"/>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045955" y="4548338"/>
        <a:ext cx="263127" cy="263836"/>
      </dsp:txXfrm>
    </dsp:sp>
    <dsp:sp modelId="{10E134BE-7F9D-4B8F-A41F-086F07CFF25F}">
      <dsp:nvSpPr>
        <dsp:cNvPr id="0" name=""/>
        <dsp:cNvSpPr/>
      </dsp:nvSpPr>
      <dsp:spPr>
        <a:xfrm>
          <a:off x="2486393" y="4148327"/>
          <a:ext cx="1773098" cy="1063858"/>
        </a:xfrm>
        <a:prstGeom prst="roundRect">
          <a:avLst>
            <a:gd name="adj" fmla="val 10000"/>
          </a:avLst>
        </a:prstGeom>
        <a:gradFill flip="none" rotWithShape="0">
          <a:gsLst>
            <a:gs pos="0">
              <a:srgbClr val="16AA1D">
                <a:tint val="66000"/>
                <a:satMod val="160000"/>
              </a:srgbClr>
            </a:gs>
            <a:gs pos="50000">
              <a:srgbClr val="16AA1D">
                <a:tint val="44500"/>
                <a:satMod val="160000"/>
              </a:srgbClr>
            </a:gs>
            <a:gs pos="100000">
              <a:srgbClr val="16AA1D">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Plan and adapt for growth.</a:t>
          </a:r>
        </a:p>
      </dsp:txBody>
      <dsp:txXfrm>
        <a:off x="2517552" y="4179486"/>
        <a:ext cx="1710780" cy="1001540"/>
      </dsp:txXfrm>
    </dsp:sp>
    <dsp:sp modelId="{31462D37-9D1B-47E7-9254-8C3D1C6E7E4E}">
      <dsp:nvSpPr>
        <dsp:cNvPr id="0" name=""/>
        <dsp:cNvSpPr/>
      </dsp:nvSpPr>
      <dsp:spPr>
        <a:xfrm rot="10800000">
          <a:off x="4415523" y="4460392"/>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528292" y="4548338"/>
        <a:ext cx="263127" cy="263836"/>
      </dsp:txXfrm>
    </dsp:sp>
    <dsp:sp modelId="{A7135B15-E175-4E1E-ABBE-082BF51660E8}">
      <dsp:nvSpPr>
        <dsp:cNvPr id="0" name=""/>
        <dsp:cNvSpPr/>
      </dsp:nvSpPr>
      <dsp:spPr>
        <a:xfrm>
          <a:off x="4968730" y="4148327"/>
          <a:ext cx="1773098" cy="1063858"/>
        </a:xfrm>
        <a:prstGeom prst="roundRect">
          <a:avLst>
            <a:gd name="adj" fmla="val 10000"/>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Manage financial resources.</a:t>
          </a:r>
        </a:p>
      </dsp:txBody>
      <dsp:txXfrm>
        <a:off x="4999889" y="4179486"/>
        <a:ext cx="1710780" cy="1001540"/>
      </dsp:txXfrm>
    </dsp:sp>
    <dsp:sp modelId="{7018CA95-E843-4593-9E6C-62770FBF414A}">
      <dsp:nvSpPr>
        <dsp:cNvPr id="0" name=""/>
        <dsp:cNvSpPr/>
      </dsp:nvSpPr>
      <dsp:spPr>
        <a:xfrm rot="10800000">
          <a:off x="6897861" y="4460392"/>
          <a:ext cx="375896" cy="439728"/>
        </a:xfrm>
        <a:prstGeom prst="rightArrow">
          <a:avLst>
            <a:gd name="adj1" fmla="val 60000"/>
            <a:gd name="adj2" fmla="val 50000"/>
          </a:avLst>
        </a:prstGeom>
        <a:solidFill>
          <a:schemeClr val="dk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010630" y="4548338"/>
        <a:ext cx="263127" cy="263836"/>
      </dsp:txXfrm>
    </dsp:sp>
    <dsp:sp modelId="{E9E97050-1627-40C6-8B5E-6CD4B4571ABD}">
      <dsp:nvSpPr>
        <dsp:cNvPr id="0" name=""/>
        <dsp:cNvSpPr/>
      </dsp:nvSpPr>
      <dsp:spPr>
        <a:xfrm>
          <a:off x="7451068" y="4148327"/>
          <a:ext cx="1773098" cy="1063858"/>
        </a:xfrm>
        <a:prstGeom prst="roundRect">
          <a:avLst>
            <a:gd name="adj" fmla="val 10000"/>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w="317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Plan and allocate resources.</a:t>
          </a:r>
        </a:p>
      </dsp:txBody>
      <dsp:txXfrm>
        <a:off x="7482227" y="4179486"/>
        <a:ext cx="1710780" cy="1001540"/>
      </dsp:txXfrm>
    </dsp:sp>
    <dsp:sp modelId="{9EDD110B-02A3-4A70-BF98-583FA5C383AD}">
      <dsp:nvSpPr>
        <dsp:cNvPr id="0" name=""/>
        <dsp:cNvSpPr/>
      </dsp:nvSpPr>
      <dsp:spPr>
        <a:xfrm rot="5400000">
          <a:off x="8149669" y="5336303"/>
          <a:ext cx="375896" cy="43972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8205700" y="5368219"/>
        <a:ext cx="263836" cy="263127"/>
      </dsp:txXfrm>
    </dsp:sp>
    <dsp:sp modelId="{8EDAA734-40C0-432D-B636-0A8D7675C8EE}">
      <dsp:nvSpPr>
        <dsp:cNvPr id="0" name=""/>
        <dsp:cNvSpPr/>
      </dsp:nvSpPr>
      <dsp:spPr>
        <a:xfrm>
          <a:off x="7451068" y="5921425"/>
          <a:ext cx="1773098" cy="1063858"/>
        </a:xfrm>
        <a:prstGeom prst="roundRect">
          <a:avLst>
            <a:gd name="adj" fmla="val 10000"/>
          </a:avLst>
        </a:prstGeom>
        <a:no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7482227" y="5952584"/>
        <a:ext cx="1710780" cy="1001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65A2A-F4FE-7341-BAA9-4489CC1EFEB7}">
      <dsp:nvSpPr>
        <dsp:cNvPr id="0" name=""/>
        <dsp:cNvSpPr/>
      </dsp:nvSpPr>
      <dsp:spPr>
        <a:xfrm>
          <a:off x="13039" y="687961"/>
          <a:ext cx="2521757" cy="1496515"/>
        </a:xfrm>
        <a:prstGeom prst="roundRect">
          <a:avLst>
            <a:gd name="adj" fmla="val 10000"/>
          </a:avLst>
        </a:prstGeom>
        <a:solidFill>
          <a:srgbClr val="FF66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a:t>VISION</a:t>
          </a:r>
        </a:p>
      </dsp:txBody>
      <dsp:txXfrm>
        <a:off x="56870" y="731792"/>
        <a:ext cx="2434095" cy="1408853"/>
      </dsp:txXfrm>
    </dsp:sp>
    <dsp:sp modelId="{887018C6-320F-334A-8337-146D1476910A}">
      <dsp:nvSpPr>
        <dsp:cNvPr id="0" name=""/>
        <dsp:cNvSpPr/>
      </dsp:nvSpPr>
      <dsp:spPr>
        <a:xfrm rot="5908">
          <a:off x="2739990" y="1346826"/>
          <a:ext cx="435011" cy="1845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739990" y="1383692"/>
        <a:ext cx="379640" cy="110743"/>
      </dsp:txXfrm>
    </dsp:sp>
    <dsp:sp modelId="{7DB372C4-79AC-D741-9253-90C8A20E1B1D}">
      <dsp:nvSpPr>
        <dsp:cNvPr id="0" name=""/>
        <dsp:cNvSpPr/>
      </dsp:nvSpPr>
      <dsp:spPr>
        <a:xfrm>
          <a:off x="3355572" y="693663"/>
          <a:ext cx="2472459" cy="1496515"/>
        </a:xfrm>
        <a:prstGeom prst="roundRect">
          <a:avLst>
            <a:gd name="adj" fmla="val 10000"/>
          </a:avLst>
        </a:prstGeom>
        <a:solidFill>
          <a:srgbClr val="FF66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a:t>ROOT CAUSES</a:t>
          </a:r>
        </a:p>
      </dsp:txBody>
      <dsp:txXfrm>
        <a:off x="3399403" y="737494"/>
        <a:ext cx="2384797" cy="1408853"/>
      </dsp:txXfrm>
    </dsp:sp>
    <dsp:sp modelId="{AC71A1FE-F0F6-E943-B614-DDBCECEDFF9D}">
      <dsp:nvSpPr>
        <dsp:cNvPr id="0" name=""/>
        <dsp:cNvSpPr/>
      </dsp:nvSpPr>
      <dsp:spPr>
        <a:xfrm rot="7909136">
          <a:off x="3525082" y="2348503"/>
          <a:ext cx="346068" cy="1845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endParaRPr lang="en-US" sz="800" kern="1200"/>
        </a:p>
      </dsp:txBody>
      <dsp:txXfrm rot="10800000">
        <a:off x="3571228" y="2364784"/>
        <a:ext cx="290697" cy="110743"/>
      </dsp:txXfrm>
    </dsp:sp>
    <dsp:sp modelId="{1F33B641-841A-0443-A15F-494150C4EFAD}">
      <dsp:nvSpPr>
        <dsp:cNvPr id="0" name=""/>
        <dsp:cNvSpPr/>
      </dsp:nvSpPr>
      <dsp:spPr>
        <a:xfrm>
          <a:off x="1798306" y="2676800"/>
          <a:ext cx="2038372" cy="1496515"/>
        </a:xfrm>
        <a:prstGeom prst="roundRect">
          <a:avLst>
            <a:gd name="adj" fmla="val 10000"/>
          </a:avLst>
        </a:prstGeom>
        <a:solidFill>
          <a:schemeClr val="accent6"/>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solidFill>
                <a:srgbClr val="FF6600"/>
              </a:solidFill>
            </a:rPr>
            <a:t>What needs to happen to address root causes in order achieve vision?</a:t>
          </a:r>
        </a:p>
      </dsp:txBody>
      <dsp:txXfrm>
        <a:off x="1842137" y="2720631"/>
        <a:ext cx="1950710" cy="1408853"/>
      </dsp:txXfrm>
    </dsp:sp>
    <dsp:sp modelId="{B8819672-8EAE-1E4E-934C-D228F37E4880}">
      <dsp:nvSpPr>
        <dsp:cNvPr id="0" name=""/>
        <dsp:cNvSpPr/>
      </dsp:nvSpPr>
      <dsp:spPr>
        <a:xfrm rot="21597521">
          <a:off x="4790377" y="3321980"/>
          <a:ext cx="2064379" cy="1845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endParaRPr lang="en-US" sz="800" kern="1200"/>
        </a:p>
      </dsp:txBody>
      <dsp:txXfrm>
        <a:off x="4790377" y="3358914"/>
        <a:ext cx="2009008" cy="110743"/>
      </dsp:txXfrm>
    </dsp:sp>
    <dsp:sp modelId="{BA56769D-F69B-4249-A540-34AC8CDEE6E3}">
      <dsp:nvSpPr>
        <dsp:cNvPr id="0" name=""/>
        <dsp:cNvSpPr/>
      </dsp:nvSpPr>
      <dsp:spPr>
        <a:xfrm>
          <a:off x="7731733" y="2671996"/>
          <a:ext cx="3493141" cy="1496515"/>
        </a:xfrm>
        <a:prstGeom prst="roundRect">
          <a:avLst>
            <a:gd name="adj" fmla="val 10000"/>
          </a:avLst>
        </a:prstGeom>
        <a:solidFill>
          <a:srgbClr val="FF66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STRATEGIES</a:t>
          </a:r>
        </a:p>
      </dsp:txBody>
      <dsp:txXfrm>
        <a:off x="7775564" y="2715827"/>
        <a:ext cx="3405479" cy="14088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B8C53EB-7050-4767-8F22-E4423EFA3579}" type="datetimeFigureOut">
              <a:rPr lang="en-US" smtClean="0"/>
              <a:t>2/26/20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78BA99DD-A6DC-45F6-8DF3-F3602AF1E25A}" type="slidenum">
              <a:rPr lang="en-US" smtClean="0"/>
              <a:t>‹#›</a:t>
            </a:fld>
            <a:endParaRPr lang="en-US" dirty="0"/>
          </a:p>
        </p:txBody>
      </p:sp>
    </p:spTree>
    <p:extLst>
      <p:ext uri="{BB962C8B-B14F-4D97-AF65-F5344CB8AC3E}">
        <p14:creationId xmlns:p14="http://schemas.microsoft.com/office/powerpoint/2010/main" val="295829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C0AAB9D-A5CB-964C-97F6-F39CAC964D33}" type="datetimeFigureOut">
              <a:rPr lang="en-US" smtClean="0"/>
              <a:t>2/26/20</a:t>
            </a:fld>
            <a:endParaRPr lang="en-US"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FB31575-2428-D54F-833F-E7061B576B38}" type="slidenum">
              <a:rPr lang="en-US" smtClean="0"/>
              <a:t>‹#›</a:t>
            </a:fld>
            <a:endParaRPr lang="en-US" dirty="0"/>
          </a:p>
        </p:txBody>
      </p:sp>
    </p:spTree>
    <p:extLst>
      <p:ext uri="{BB962C8B-B14F-4D97-AF65-F5344CB8AC3E}">
        <p14:creationId xmlns:p14="http://schemas.microsoft.com/office/powerpoint/2010/main" val="2132055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58AEF70-4FEF-4D0B-8513-ABFA55FE591A}" type="slidenum">
              <a:rPr lang="en-US" smtClean="0"/>
              <a:t>5</a:t>
            </a:fld>
            <a:endParaRPr lang="en-US" dirty="0"/>
          </a:p>
        </p:txBody>
      </p:sp>
    </p:spTree>
    <p:extLst>
      <p:ext uri="{BB962C8B-B14F-4D97-AF65-F5344CB8AC3E}">
        <p14:creationId xmlns:p14="http://schemas.microsoft.com/office/powerpoint/2010/main" val="300877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58AEF70-4FEF-4D0B-8513-ABFA55FE591A}" type="slidenum">
              <a:rPr lang="en-US" smtClean="0"/>
              <a:t>8</a:t>
            </a:fld>
            <a:endParaRPr lang="en-US" dirty="0"/>
          </a:p>
        </p:txBody>
      </p:sp>
    </p:spTree>
    <p:extLst>
      <p:ext uri="{BB962C8B-B14F-4D97-AF65-F5344CB8AC3E}">
        <p14:creationId xmlns:p14="http://schemas.microsoft.com/office/powerpoint/2010/main" val="63605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58AEF70-4FEF-4D0B-8513-ABFA55FE591A}" type="slidenum">
              <a:rPr lang="en-US" smtClean="0"/>
              <a:t>9</a:t>
            </a:fld>
            <a:endParaRPr lang="en-US" dirty="0"/>
          </a:p>
        </p:txBody>
      </p:sp>
    </p:spTree>
    <p:extLst>
      <p:ext uri="{BB962C8B-B14F-4D97-AF65-F5344CB8AC3E}">
        <p14:creationId xmlns:p14="http://schemas.microsoft.com/office/powerpoint/2010/main" val="321129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58AEF70-4FEF-4D0B-8513-ABFA55FE591A}" type="slidenum">
              <a:rPr lang="en-US" smtClean="0"/>
              <a:t>10</a:t>
            </a:fld>
            <a:endParaRPr lang="en-US" dirty="0"/>
          </a:p>
        </p:txBody>
      </p:sp>
    </p:spTree>
    <p:extLst>
      <p:ext uri="{BB962C8B-B14F-4D97-AF65-F5344CB8AC3E}">
        <p14:creationId xmlns:p14="http://schemas.microsoft.com/office/powerpoint/2010/main" val="50418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1807c19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1807c19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a:buClr>
                <a:schemeClr val="dk1"/>
              </a:buClr>
              <a:buSzPts val="1200"/>
            </a:pPr>
            <a:endParaRPr dirty="0">
              <a:solidFill>
                <a:schemeClr val="dk1"/>
              </a:solidFill>
              <a:latin typeface="Calibri"/>
              <a:ea typeface="Calibri"/>
              <a:cs typeface="Calibri"/>
              <a:sym typeface="Calibri"/>
            </a:endParaRPr>
          </a:p>
        </p:txBody>
      </p:sp>
      <p:sp>
        <p:nvSpPr>
          <p:cNvPr id="247" name="Google Shape;247;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122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ef56e8040_0_8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State the objectives so participants are familiar with the goals and what you are setting out to accomplish together</a:t>
            </a:r>
            <a:endParaRPr/>
          </a:p>
        </p:txBody>
      </p:sp>
      <p:sp>
        <p:nvSpPr>
          <p:cNvPr id="202" name="Google Shape;202;g6ef56e8040_0_8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121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AEF70-4FEF-4D0B-8513-ABFA55FE591A}" type="slidenum">
              <a:rPr lang="en-US" smtClean="0"/>
              <a:t>21</a:t>
            </a:fld>
            <a:endParaRPr lang="en-US" dirty="0"/>
          </a:p>
        </p:txBody>
      </p:sp>
    </p:spTree>
    <p:extLst>
      <p:ext uri="{BB962C8B-B14F-4D97-AF65-F5344CB8AC3E}">
        <p14:creationId xmlns:p14="http://schemas.microsoft.com/office/powerpoint/2010/main" val="40323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4"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8" y="6122895"/>
            <a:ext cx="2844800" cy="259317"/>
          </a:xfrm>
        </p:spPr>
        <p:txBody>
          <a:bodyPr/>
          <a:lstStyle/>
          <a:p>
            <a:fld id="{59650680-D57C-41D4-94D3-61DFFE5EF3D7}" type="datetimeFigureOut">
              <a:rPr lang="en-US" smtClean="0"/>
              <a:t>2/26/20</a:t>
            </a:fld>
            <a:endParaRPr lang="en-US" dirty="0"/>
          </a:p>
        </p:txBody>
      </p:sp>
      <p:sp>
        <p:nvSpPr>
          <p:cNvPr id="5" name="Footer Placeholder 4"/>
          <p:cNvSpPr>
            <a:spLocks noGrp="1"/>
          </p:cNvSpPr>
          <p:nvPr>
            <p:ph type="ftr" sz="quarter" idx="11"/>
          </p:nvPr>
        </p:nvSpPr>
        <p:spPr>
          <a:xfrm>
            <a:off x="7518400" y="6122894"/>
            <a:ext cx="3860800" cy="257810"/>
          </a:xfrm>
        </p:spPr>
        <p:txBody>
          <a:bodyPr/>
          <a:lstStyle/>
          <a:p>
            <a:endParaRPr lang="en-US" dirty="0"/>
          </a:p>
        </p:txBody>
      </p:sp>
      <p:sp>
        <p:nvSpPr>
          <p:cNvPr id="6" name="Slide Number Placeholder 5"/>
          <p:cNvSpPr>
            <a:spLocks noGrp="1"/>
          </p:cNvSpPr>
          <p:nvPr>
            <p:ph type="sldNum" sz="quarter" idx="12"/>
          </p:nvPr>
        </p:nvSpPr>
        <p:spPr>
          <a:xfrm>
            <a:off x="5588000" y="6122895"/>
            <a:ext cx="1016000" cy="271463"/>
          </a:xfrm>
        </p:spPr>
        <p:txBody>
          <a:bodyPr/>
          <a:lstStyle/>
          <a:p>
            <a:fld id="{3A4A5191-E0BB-4728-A0AD-B91BF686784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50680-D57C-41D4-94D3-61DFFE5EF3D7}" type="datetimeFigureOut">
              <a:rPr lang="en-US" smtClean="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A5191-E0BB-4728-A0AD-B91BF6867845}" type="slidenum">
              <a:rPr lang="en-US" smtClean="0"/>
              <a:t>‹#›</a:t>
            </a:fld>
            <a:endParaRPr lang="en-US" dirty="0"/>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59650680-D57C-41D4-94D3-61DFFE5EF3D7}" type="datetimeFigureOut">
              <a:rPr lang="en-US" smtClean="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59650680-D57C-41D4-94D3-61DFFE5EF3D7}" type="datetimeFigureOut">
              <a:rPr lang="en-US" smtClean="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9650680-D57C-41D4-94D3-61DFFE5EF3D7}" type="datetimeFigureOut">
              <a:rPr lang="en-US" smtClean="0"/>
              <a:t>2/26/20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9650680-D57C-41D4-94D3-61DFFE5EF3D7}" type="datetimeFigureOut">
              <a:rPr lang="en-US" smtClean="0"/>
              <a:t>2/26/20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16319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18" name="Right Triangle 17"/>
          <p:cNvSpPr/>
          <p:nvPr userDrawn="1"/>
        </p:nvSpPr>
        <p:spPr>
          <a:xfrm flipH="1">
            <a:off x="5334000" y="0"/>
            <a:ext cx="6858000" cy="68580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0" name="Freeform: Shape 19"/>
          <p:cNvSpPr/>
          <p:nvPr userDrawn="1"/>
        </p:nvSpPr>
        <p:spPr>
          <a:xfrm rot="18900000">
            <a:off x="5223438" y="-2876493"/>
            <a:ext cx="5767605" cy="5759041"/>
          </a:xfrm>
          <a:custGeom>
            <a:avLst/>
            <a:gdLst>
              <a:gd name="connsiteX0" fmla="*/ 8564 w 5767605"/>
              <a:gd name="connsiteY0" fmla="*/ 0 h 5759041"/>
              <a:gd name="connsiteX1" fmla="*/ 5767605 w 5767605"/>
              <a:gd name="connsiteY1" fmla="*/ 5759041 h 5759041"/>
              <a:gd name="connsiteX2" fmla="*/ 0 w 5767605"/>
              <a:gd name="connsiteY2" fmla="*/ 5759041 h 5759041"/>
              <a:gd name="connsiteX3" fmla="*/ 0 w 5767605"/>
              <a:gd name="connsiteY3" fmla="*/ 0 h 5759041"/>
            </a:gdLst>
            <a:ahLst/>
            <a:cxnLst>
              <a:cxn ang="0">
                <a:pos x="connsiteX0" y="connsiteY0"/>
              </a:cxn>
              <a:cxn ang="0">
                <a:pos x="connsiteX1" y="connsiteY1"/>
              </a:cxn>
              <a:cxn ang="0">
                <a:pos x="connsiteX2" y="connsiteY2"/>
              </a:cxn>
              <a:cxn ang="0">
                <a:pos x="connsiteX3" y="connsiteY3"/>
              </a:cxn>
            </a:cxnLst>
            <a:rect l="l" t="t" r="r" b="b"/>
            <a:pathLst>
              <a:path w="5767605" h="5759041">
                <a:moveTo>
                  <a:pt x="8564" y="0"/>
                </a:moveTo>
                <a:lnTo>
                  <a:pt x="5767605" y="5759041"/>
                </a:lnTo>
                <a:lnTo>
                  <a:pt x="0" y="5759041"/>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Picture Placeholder 22"/>
          <p:cNvSpPr>
            <a:spLocks noGrp="1"/>
          </p:cNvSpPr>
          <p:nvPr>
            <p:ph type="pic" sz="quarter" idx="14" hasCustomPrompt="1"/>
          </p:nvPr>
        </p:nvSpPr>
        <p:spPr>
          <a:xfrm>
            <a:off x="8122293" y="1083479"/>
            <a:ext cx="1978851" cy="1981202"/>
          </a:xfrm>
          <a:prstGeom prst="diamond">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Pict</a:t>
            </a:r>
            <a:endParaRPr lang="id-ID" dirty="0"/>
          </a:p>
          <a:p>
            <a:endParaRPr lang="id-ID" dirty="0"/>
          </a:p>
        </p:txBody>
      </p:sp>
      <p:sp>
        <p:nvSpPr>
          <p:cNvPr id="29" name="Picture Placeholder 22"/>
          <p:cNvSpPr>
            <a:spLocks noGrp="1"/>
          </p:cNvSpPr>
          <p:nvPr>
            <p:ph type="pic" sz="quarter" idx="16" hasCustomPrompt="1"/>
          </p:nvPr>
        </p:nvSpPr>
        <p:spPr>
          <a:xfrm>
            <a:off x="9139005" y="2097108"/>
            <a:ext cx="1978851" cy="1981202"/>
          </a:xfrm>
          <a:prstGeom prst="diamond">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Pict</a:t>
            </a:r>
            <a:endParaRPr lang="id-ID" dirty="0"/>
          </a:p>
          <a:p>
            <a:endParaRPr lang="id-ID" dirty="0"/>
          </a:p>
        </p:txBody>
      </p:sp>
      <p:sp>
        <p:nvSpPr>
          <p:cNvPr id="23" name="Picture Placeholder 22"/>
          <p:cNvSpPr>
            <a:spLocks noGrp="1"/>
          </p:cNvSpPr>
          <p:nvPr>
            <p:ph type="pic" sz="quarter" idx="10" hasCustomPrompt="1"/>
          </p:nvPr>
        </p:nvSpPr>
        <p:spPr>
          <a:xfrm>
            <a:off x="5088888" y="69848"/>
            <a:ext cx="1978851" cy="1981202"/>
          </a:xfrm>
          <a:prstGeom prst="diamond">
            <a:avLst/>
          </a:prstGeom>
        </p:spPr>
        <p:txBody>
          <a:bodyPr/>
          <a:lstStyle>
            <a:lvl1pPr>
              <a:defRPr/>
            </a:lvl1pPr>
          </a:lstStyle>
          <a:p>
            <a:r>
              <a:rPr lang="en-US" dirty="0"/>
              <a:t>Pict</a:t>
            </a:r>
            <a:endParaRPr lang="id-ID" dirty="0"/>
          </a:p>
        </p:txBody>
      </p:sp>
      <p:sp>
        <p:nvSpPr>
          <p:cNvPr id="24" name="Picture Placeholder 22"/>
          <p:cNvSpPr>
            <a:spLocks noGrp="1"/>
          </p:cNvSpPr>
          <p:nvPr>
            <p:ph type="pic" sz="quarter" idx="11" hasCustomPrompt="1"/>
          </p:nvPr>
        </p:nvSpPr>
        <p:spPr>
          <a:xfrm>
            <a:off x="7109825" y="69848"/>
            <a:ext cx="1978851" cy="1981202"/>
          </a:xfrm>
          <a:prstGeom prst="diamond">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Pict</a:t>
            </a:r>
            <a:endParaRPr lang="id-ID" dirty="0"/>
          </a:p>
          <a:p>
            <a:endParaRPr lang="id-ID" dirty="0"/>
          </a:p>
        </p:txBody>
      </p:sp>
      <p:sp>
        <p:nvSpPr>
          <p:cNvPr id="25" name="Picture Placeholder 22"/>
          <p:cNvSpPr>
            <a:spLocks noGrp="1"/>
          </p:cNvSpPr>
          <p:nvPr>
            <p:ph type="pic" sz="quarter" idx="12" hasCustomPrompt="1"/>
          </p:nvPr>
        </p:nvSpPr>
        <p:spPr>
          <a:xfrm>
            <a:off x="9128413" y="69847"/>
            <a:ext cx="1978851" cy="1981202"/>
          </a:xfrm>
          <a:prstGeom prst="diamond">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Pict</a:t>
            </a:r>
            <a:endParaRPr lang="id-ID" dirty="0"/>
          </a:p>
        </p:txBody>
      </p:sp>
      <p:sp>
        <p:nvSpPr>
          <p:cNvPr id="26" name="Picture Placeholder 22"/>
          <p:cNvSpPr>
            <a:spLocks noGrp="1"/>
          </p:cNvSpPr>
          <p:nvPr>
            <p:ph type="pic" sz="quarter" idx="13" hasCustomPrompt="1"/>
          </p:nvPr>
        </p:nvSpPr>
        <p:spPr>
          <a:xfrm>
            <a:off x="6101357" y="1083479"/>
            <a:ext cx="1978851" cy="1981202"/>
          </a:xfrm>
          <a:prstGeom prst="diamond">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Pict</a:t>
            </a:r>
            <a:endParaRPr lang="id-ID" dirty="0"/>
          </a:p>
        </p:txBody>
      </p:sp>
      <p:sp>
        <p:nvSpPr>
          <p:cNvPr id="28" name="Picture Placeholder 22"/>
          <p:cNvSpPr>
            <a:spLocks noGrp="1"/>
          </p:cNvSpPr>
          <p:nvPr>
            <p:ph type="pic" sz="quarter" idx="15" hasCustomPrompt="1"/>
          </p:nvPr>
        </p:nvSpPr>
        <p:spPr>
          <a:xfrm>
            <a:off x="7118069" y="2097108"/>
            <a:ext cx="1978851" cy="1981202"/>
          </a:xfrm>
          <a:prstGeom prst="diamond">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Pict</a:t>
            </a:r>
            <a:endParaRPr lang="id-ID" dirty="0"/>
          </a:p>
        </p:txBody>
      </p:sp>
      <p:sp>
        <p:nvSpPr>
          <p:cNvPr id="30" name="Picture Placeholder 22"/>
          <p:cNvSpPr>
            <a:spLocks noGrp="1"/>
          </p:cNvSpPr>
          <p:nvPr>
            <p:ph type="pic" sz="quarter" idx="17" hasCustomPrompt="1"/>
          </p:nvPr>
        </p:nvSpPr>
        <p:spPr>
          <a:xfrm>
            <a:off x="10157575" y="1083476"/>
            <a:ext cx="1978851" cy="1981202"/>
          </a:xfrm>
          <a:prstGeom prst="diamond">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Pict</a:t>
            </a:r>
            <a:endParaRPr lang="id-ID" dirty="0"/>
          </a:p>
          <a:p>
            <a:endParaRPr lang="id-ID" dirty="0"/>
          </a:p>
        </p:txBody>
      </p:sp>
      <p:sp>
        <p:nvSpPr>
          <p:cNvPr id="21" name="Right Triangle 20"/>
          <p:cNvSpPr/>
          <p:nvPr userDrawn="1"/>
        </p:nvSpPr>
        <p:spPr>
          <a:xfrm>
            <a:off x="1" y="3722915"/>
            <a:ext cx="3135087" cy="313508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nvGrpSpPr>
          <p:cNvPr id="31" name="Group 30"/>
          <p:cNvGrpSpPr/>
          <p:nvPr userDrawn="1"/>
        </p:nvGrpSpPr>
        <p:grpSpPr>
          <a:xfrm>
            <a:off x="1" y="-32726"/>
            <a:ext cx="1790700" cy="1273509"/>
            <a:chOff x="0" y="-32726"/>
            <a:chExt cx="1790700" cy="1273509"/>
          </a:xfrm>
        </p:grpSpPr>
        <p:sp>
          <p:nvSpPr>
            <p:cNvPr id="32" name="Parallelogram 31"/>
            <p:cNvSpPr/>
            <p:nvPr userDrawn="1"/>
          </p:nvSpPr>
          <p:spPr>
            <a:xfrm>
              <a:off x="486926" y="-32726"/>
              <a:ext cx="1303774" cy="876417"/>
            </a:xfrm>
            <a:prstGeom prst="parallelogram">
              <a:avLst>
                <a:gd name="adj" fmla="val 99112"/>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3" name="Freeform: Shape 32"/>
            <p:cNvSpPr/>
            <p:nvPr userDrawn="1"/>
          </p:nvSpPr>
          <p:spPr>
            <a:xfrm>
              <a:off x="0" y="405483"/>
              <a:ext cx="827882" cy="835300"/>
            </a:xfrm>
            <a:custGeom>
              <a:avLst/>
              <a:gdLst>
                <a:gd name="connsiteX0" fmla="*/ 392742 w 827882"/>
                <a:gd name="connsiteY0" fmla="*/ 0 h 835300"/>
                <a:gd name="connsiteX1" fmla="*/ 827882 w 827882"/>
                <a:gd name="connsiteY1" fmla="*/ 0 h 835300"/>
                <a:gd name="connsiteX2" fmla="*/ 0 w 827882"/>
                <a:gd name="connsiteY2" fmla="*/ 835300 h 835300"/>
                <a:gd name="connsiteX3" fmla="*/ 0 w 827882"/>
                <a:gd name="connsiteY3" fmla="*/ 396261 h 835300"/>
              </a:gdLst>
              <a:ahLst/>
              <a:cxnLst>
                <a:cxn ang="0">
                  <a:pos x="connsiteX0" y="connsiteY0"/>
                </a:cxn>
                <a:cxn ang="0">
                  <a:pos x="connsiteX1" y="connsiteY1"/>
                </a:cxn>
                <a:cxn ang="0">
                  <a:pos x="connsiteX2" y="connsiteY2"/>
                </a:cxn>
                <a:cxn ang="0">
                  <a:pos x="connsiteX3" y="connsiteY3"/>
                </a:cxn>
              </a:cxnLst>
              <a:rect l="l" t="t" r="r" b="b"/>
              <a:pathLst>
                <a:path w="827882" h="835300">
                  <a:moveTo>
                    <a:pt x="392742" y="0"/>
                  </a:moveTo>
                  <a:lnTo>
                    <a:pt x="827882" y="0"/>
                  </a:lnTo>
                  <a:lnTo>
                    <a:pt x="0" y="835300"/>
                  </a:lnTo>
                  <a:lnTo>
                    <a:pt x="0" y="396261"/>
                  </a:lnTo>
                  <a:close/>
                </a:path>
              </a:pathLst>
            </a:cu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extLst>
      <p:ext uri="{BB962C8B-B14F-4D97-AF65-F5344CB8AC3E}">
        <p14:creationId xmlns:p14="http://schemas.microsoft.com/office/powerpoint/2010/main" val="4213901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744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9650680-D57C-41D4-94D3-61DFFE5EF3D7}" type="datetimeFigureOut">
              <a:rPr lang="en-US" smtClean="0"/>
              <a:t>2/26/20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fld id="{59650680-D57C-41D4-94D3-61DFFE5EF3D7}" type="datetimeFigureOut">
              <a:rPr lang="en-US" smtClean="0"/>
              <a:t>2/26/20</a:t>
            </a:fld>
            <a:endParaRPr lang="en-US" dirty="0"/>
          </a:p>
        </p:txBody>
      </p:sp>
      <p:sp>
        <p:nvSpPr>
          <p:cNvPr id="5" name="Footer Placeholder 4"/>
          <p:cNvSpPr>
            <a:spLocks noGrp="1"/>
          </p:cNvSpPr>
          <p:nvPr>
            <p:ph type="ftr" sz="quarter" idx="11"/>
          </p:nvPr>
        </p:nvSpPr>
        <p:spPr>
          <a:xfrm>
            <a:off x="7518400" y="6124401"/>
            <a:ext cx="3860800" cy="257810"/>
          </a:xfrm>
        </p:spPr>
        <p:txBody>
          <a:bodyPr/>
          <a:lstStyle/>
          <a:p>
            <a:endParaRPr lang="en-US" dirty="0"/>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2000"/>
            </a:lvl1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650680-D57C-41D4-94D3-61DFFE5EF3D7}" type="datetimeFigureOut">
              <a:rPr lang="en-US" smtClean="0"/>
              <a:t>2/26/20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9650680-D57C-41D4-94D3-61DFFE5EF3D7}" type="datetimeFigureOut">
              <a:rPr lang="en-US" smtClean="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9650680-D57C-41D4-94D3-61DFFE5EF3D7}" type="datetimeFigureOut">
              <a:rPr lang="en-US" smtClean="0"/>
              <a:t>2/26/20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650680-D57C-41D4-94D3-61DFFE5EF3D7}" type="datetimeFigureOut">
              <a:rPr lang="en-US" smtClean="0"/>
              <a:t>2/26/20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59650680-D57C-41D4-94D3-61DFFE5EF3D7}" type="datetimeFigureOut">
              <a:rPr lang="en-US" smtClean="0"/>
              <a:t>2/26/20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59650680-D57C-41D4-94D3-61DFFE5EF3D7}" type="datetimeFigureOut">
              <a:rPr lang="en-US" smtClean="0"/>
              <a:t>2/26/20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A5191-E0BB-4728-A0AD-B91BF686784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59650680-D57C-41D4-94D3-61DFFE5EF3D7}" type="datetimeFigureOut">
              <a:rPr lang="en-US" smtClean="0"/>
              <a:t>2/26/20</a:t>
            </a:fld>
            <a:endParaRPr lang="en-US" dirty="0"/>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3A4A5191-E0BB-4728-A0AD-B91BF686784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2.jpeg"/><Relationship Id="rId11" Type="http://schemas.openxmlformats.org/officeDocument/2006/relationships/image" Target="../media/image5.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739231"/>
            <a:ext cx="9410549" cy="1720827"/>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200" dirty="0"/>
              <a:t>Strategic Planning Meeting </a:t>
            </a:r>
            <a:br>
              <a:rPr lang="en-US" sz="3200" dirty="0"/>
            </a:br>
            <a:r>
              <a:rPr lang="en-US" sz="3200" dirty="0"/>
              <a:t>Orange Public Schools </a:t>
            </a:r>
            <a:br>
              <a:rPr lang="en-US" sz="3200" dirty="0"/>
            </a:br>
            <a:r>
              <a:rPr lang="en-US" sz="3200" dirty="0"/>
              <a:t>“Good to Great” </a:t>
            </a:r>
            <a:br>
              <a:rPr lang="en-US" sz="3200" b="1" dirty="0"/>
            </a:br>
            <a:endParaRPr lang="en-US" sz="3200" dirty="0"/>
          </a:p>
        </p:txBody>
      </p:sp>
      <p:sp>
        <p:nvSpPr>
          <p:cNvPr id="3" name="Subtitle 2"/>
          <p:cNvSpPr>
            <a:spLocks noGrp="1"/>
          </p:cNvSpPr>
          <p:nvPr>
            <p:ph type="subTitle" idx="1"/>
          </p:nvPr>
        </p:nvSpPr>
        <p:spPr/>
        <p:txBody>
          <a:bodyPr>
            <a:normAutofit fontScale="77500" lnSpcReduction="20000"/>
          </a:bodyPr>
          <a:lstStyle/>
          <a:p>
            <a:endParaRPr lang="en-US" dirty="0"/>
          </a:p>
          <a:p>
            <a:r>
              <a:rPr lang="en-US" dirty="0"/>
              <a:t>Gerald Fitzhugh, II, Ed.D.</a:t>
            </a:r>
          </a:p>
          <a:p>
            <a:r>
              <a:rPr lang="en-US" dirty="0"/>
              <a:t>Superintendent of Schools</a:t>
            </a:r>
          </a:p>
          <a:p>
            <a:r>
              <a:rPr lang="en-US" dirty="0"/>
              <a:t>“The Teaching Superintendent”</a:t>
            </a:r>
          </a:p>
          <a:p>
            <a:r>
              <a:rPr lang="en-US" dirty="0"/>
              <a:t>&amp; </a:t>
            </a:r>
          </a:p>
          <a:p>
            <a:r>
              <a:rPr lang="en-US" dirty="0"/>
              <a:t>Creed Strategies  </a:t>
            </a:r>
          </a:p>
          <a:p>
            <a:r>
              <a:rPr lang="en-US" dirty="0"/>
              <a:t>   February 27, 2020	</a:t>
            </a:r>
          </a:p>
        </p:txBody>
      </p:sp>
      <p:pic>
        <p:nvPicPr>
          <p:cNvPr id="1028" name="Picture 4" descr="Unknown-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455" y="3276599"/>
            <a:ext cx="1524000" cy="19050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Orange Public Schools Logo">
            <a:extLst>
              <a:ext uri="{FF2B5EF4-FFF2-40B4-BE49-F238E27FC236}">
                <a16:creationId xmlns:a16="http://schemas.microsoft.com/office/drawing/2014/main" id="{1EC62A1A-4665-4EA4-89E8-D60DEC96F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500" y="3657599"/>
            <a:ext cx="123825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8529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flipH="1">
            <a:off x="7562849" y="2228851"/>
            <a:ext cx="4629151" cy="4629149"/>
            <a:chOff x="0" y="4332514"/>
            <a:chExt cx="2525487" cy="2525486"/>
          </a:xfrm>
          <a:solidFill>
            <a:srgbClr val="00B050"/>
          </a:solidFill>
        </p:grpSpPr>
        <p:sp>
          <p:nvSpPr>
            <p:cNvPr id="9" name="Right Triangle 8"/>
            <p:cNvSpPr/>
            <p:nvPr/>
          </p:nvSpPr>
          <p:spPr>
            <a:xfrm>
              <a:off x="1" y="4332514"/>
              <a:ext cx="2525486" cy="2525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Triangle 9"/>
            <p:cNvSpPr/>
            <p:nvPr/>
          </p:nvSpPr>
          <p:spPr>
            <a:xfrm>
              <a:off x="0" y="4854104"/>
              <a:ext cx="2003896" cy="200389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5"/>
          <p:cNvSpPr/>
          <p:nvPr/>
        </p:nvSpPr>
        <p:spPr>
          <a:xfrm>
            <a:off x="146055" y="235985"/>
            <a:ext cx="6140570" cy="646331"/>
          </a:xfrm>
          <a:prstGeom prst="rect">
            <a:avLst/>
          </a:prstGeom>
        </p:spPr>
        <p:txBody>
          <a:bodyPr wrap="square">
            <a:spAutoFit/>
          </a:bodyPr>
          <a:lstStyle/>
          <a:p>
            <a:r>
              <a:rPr lang="en-US" sz="3600" b="1" dirty="0">
                <a:solidFill>
                  <a:srgbClr val="0070C0"/>
                </a:solidFill>
              </a:rPr>
              <a:t>2021-26 Strategy Map</a:t>
            </a:r>
          </a:p>
        </p:txBody>
      </p:sp>
      <p:graphicFrame>
        <p:nvGraphicFramePr>
          <p:cNvPr id="7" name="Diagram 6"/>
          <p:cNvGraphicFramePr/>
          <p:nvPr>
            <p:extLst>
              <p:ext uri="{D42A27DB-BD31-4B8C-83A1-F6EECF244321}">
                <p14:modId xmlns:p14="http://schemas.microsoft.com/office/powerpoint/2010/main" val="3906681357"/>
              </p:ext>
            </p:extLst>
          </p:nvPr>
        </p:nvGraphicFramePr>
        <p:xfrm>
          <a:off x="146055" y="749718"/>
          <a:ext cx="9228222" cy="758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Orange Public Schools Logo">
            <a:extLst>
              <a:ext uri="{FF2B5EF4-FFF2-40B4-BE49-F238E27FC236}">
                <a16:creationId xmlns:a16="http://schemas.microsoft.com/office/drawing/2014/main" id="{5D4AC7B2-8FFE-49EB-B02E-DF81F11E1A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1415" y="4920968"/>
            <a:ext cx="123825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01571340"/>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5544-37A2-4145-96CB-7B7E5A8307A4}"/>
              </a:ext>
            </a:extLst>
          </p:cNvPr>
          <p:cNvSpPr>
            <a:spLocks noGrp="1"/>
          </p:cNvSpPr>
          <p:nvPr>
            <p:ph type="title"/>
          </p:nvPr>
        </p:nvSpPr>
        <p:spPr/>
        <p:txBody>
          <a:bodyPr>
            <a:normAutofit fontScale="90000"/>
          </a:bodyPr>
          <a:lstStyle/>
          <a:p>
            <a:r>
              <a:rPr lang="en-US" dirty="0"/>
              <a:t>Strategic Planning and Stakeholder Support </a:t>
            </a:r>
          </a:p>
        </p:txBody>
      </p:sp>
      <p:sp>
        <p:nvSpPr>
          <p:cNvPr id="3" name="Content Placeholder 2">
            <a:extLst>
              <a:ext uri="{FF2B5EF4-FFF2-40B4-BE49-F238E27FC236}">
                <a16:creationId xmlns:a16="http://schemas.microsoft.com/office/drawing/2014/main" id="{C18AD6EE-6FAC-4BF1-ACB4-8D1A14A0E080}"/>
              </a:ext>
            </a:extLst>
          </p:cNvPr>
          <p:cNvSpPr>
            <a:spLocks noGrp="1"/>
          </p:cNvSpPr>
          <p:nvPr>
            <p:ph idx="1"/>
          </p:nvPr>
        </p:nvSpPr>
        <p:spPr/>
        <p:txBody>
          <a:bodyPr>
            <a:normAutofit fontScale="62500" lnSpcReduction="20000"/>
          </a:bodyPr>
          <a:lstStyle/>
          <a:p>
            <a:r>
              <a:rPr lang="en-US" sz="3400" b="1" u="sng" dirty="0">
                <a:solidFill>
                  <a:srgbClr val="FF0000"/>
                </a:solidFill>
              </a:rPr>
              <a:t>Two Essential Questions </a:t>
            </a:r>
          </a:p>
          <a:p>
            <a:r>
              <a:rPr lang="en-US" b="1" dirty="0"/>
              <a:t>What is the purpose of Strategic Planning?  </a:t>
            </a:r>
            <a:endParaRPr lang="en-US" b="1" i="1" dirty="0"/>
          </a:p>
          <a:p>
            <a:r>
              <a:rPr lang="en-US" b="1" dirty="0"/>
              <a:t>How does Strategic Planning impact a School District? </a:t>
            </a:r>
            <a:endParaRPr lang="en-US" b="1" i="1" dirty="0"/>
          </a:p>
          <a:p>
            <a:r>
              <a:rPr lang="en-US" dirty="0"/>
              <a:t>Nothing affects a school district more than its ability to create and execute a strategic plan. A good strategic plan can improve student outcomes, keep great teachers and enhance the reputation of district leadership.  </a:t>
            </a:r>
          </a:p>
          <a:p>
            <a:r>
              <a:rPr lang="en-US" dirty="0"/>
              <a:t>Strategic planning is the process of setting goals, deciding on actions to achieve those goals and mobilizing the resources needed to take those actions. A strategic plan describes how goals will be achieved through the use of available resources.</a:t>
            </a:r>
          </a:p>
          <a:p>
            <a:r>
              <a:rPr lang="en-US" dirty="0"/>
              <a:t>School districts of all sizes use strategic planning to achieve the broad goals of improving student outcomes and responding to changing demographics while staying within the funding box they are given. </a:t>
            </a:r>
          </a:p>
        </p:txBody>
      </p:sp>
    </p:spTree>
    <p:extLst>
      <p:ext uri="{BB962C8B-B14F-4D97-AF65-F5344CB8AC3E}">
        <p14:creationId xmlns:p14="http://schemas.microsoft.com/office/powerpoint/2010/main" val="173488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853200" y="24244"/>
            <a:ext cx="10485600" cy="6858000"/>
          </a:xfrm>
          <a:prstGeom prst="ellipse">
            <a:avLst/>
          </a:prstGeom>
          <a:solidFill>
            <a:srgbClr val="F6B26B"/>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5" name="Google Shape;55;p13"/>
          <p:cNvSpPr/>
          <p:nvPr/>
        </p:nvSpPr>
        <p:spPr>
          <a:xfrm>
            <a:off x="3974300" y="1435233"/>
            <a:ext cx="4260400" cy="39168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6" name="Google Shape;56;p13"/>
          <p:cNvSpPr/>
          <p:nvPr/>
        </p:nvSpPr>
        <p:spPr>
          <a:xfrm>
            <a:off x="3974300" y="1435233"/>
            <a:ext cx="4260400" cy="3916800"/>
          </a:xfrm>
          <a:prstGeom prst="ellipse">
            <a:avLst/>
          </a:prstGeom>
          <a:solidFill>
            <a:srgbClr val="F9CB9C"/>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7" name="Google Shape;57;p13"/>
          <p:cNvSpPr/>
          <p:nvPr/>
        </p:nvSpPr>
        <p:spPr>
          <a:xfrm>
            <a:off x="5126333" y="2471667"/>
            <a:ext cx="2006400" cy="1857600"/>
          </a:xfrm>
          <a:prstGeom prst="ellipse">
            <a:avLst/>
          </a:prstGeom>
          <a:solidFill>
            <a:srgbClr val="B6D7A8"/>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8" name="Google Shape;58;p13"/>
          <p:cNvSpPr txBox="1"/>
          <p:nvPr/>
        </p:nvSpPr>
        <p:spPr>
          <a:xfrm>
            <a:off x="5071333" y="2944067"/>
            <a:ext cx="2116400" cy="962000"/>
          </a:xfrm>
          <a:prstGeom prst="rect">
            <a:avLst/>
          </a:prstGeom>
          <a:noFill/>
          <a:ln>
            <a:noFill/>
          </a:ln>
        </p:spPr>
        <p:txBody>
          <a:bodyPr spcFirstLastPara="1" wrap="square" lIns="121900" tIns="121900" rIns="121900" bIns="121900" anchor="ctr" anchorCtr="0">
            <a:noAutofit/>
          </a:bodyPr>
          <a:lstStyle/>
          <a:p>
            <a:pPr algn="ctr"/>
            <a:r>
              <a:rPr lang="en" sz="3200" b="1">
                <a:latin typeface="Impact"/>
                <a:ea typeface="Impact"/>
                <a:cs typeface="Impact"/>
                <a:sym typeface="Impact"/>
              </a:rPr>
              <a:t>STUDENTS</a:t>
            </a:r>
            <a:endParaRPr sz="3200" b="1" dirty="0">
              <a:latin typeface="Impact"/>
              <a:ea typeface="Impact"/>
              <a:cs typeface="Impact"/>
              <a:sym typeface="Impact"/>
            </a:endParaRPr>
          </a:p>
        </p:txBody>
      </p:sp>
      <p:sp>
        <p:nvSpPr>
          <p:cNvPr id="59" name="Google Shape;59;p13"/>
          <p:cNvSpPr txBox="1"/>
          <p:nvPr/>
        </p:nvSpPr>
        <p:spPr>
          <a:xfrm>
            <a:off x="5402600" y="4665267"/>
            <a:ext cx="1581398" cy="412400"/>
          </a:xfrm>
          <a:prstGeom prst="rect">
            <a:avLst/>
          </a:prstGeom>
          <a:noFill/>
          <a:ln>
            <a:noFill/>
          </a:ln>
        </p:spPr>
        <p:txBody>
          <a:bodyPr spcFirstLastPara="1" wrap="square" lIns="121900" tIns="121900" rIns="121900" bIns="121900" anchor="t" anchorCtr="0">
            <a:noAutofit/>
          </a:bodyPr>
          <a:lstStyle/>
          <a:p>
            <a:pPr algn="ctr"/>
            <a:r>
              <a:rPr lang="en" sz="1333" dirty="0"/>
              <a:t>CURRICULUM</a:t>
            </a:r>
            <a:endParaRPr sz="1333" dirty="0"/>
          </a:p>
        </p:txBody>
      </p:sp>
      <p:sp>
        <p:nvSpPr>
          <p:cNvPr id="60" name="Google Shape;60;p13"/>
          <p:cNvSpPr txBox="1"/>
          <p:nvPr/>
        </p:nvSpPr>
        <p:spPr>
          <a:xfrm>
            <a:off x="4302366" y="4079467"/>
            <a:ext cx="1706499" cy="772600"/>
          </a:xfrm>
          <a:prstGeom prst="rect">
            <a:avLst/>
          </a:prstGeom>
          <a:noFill/>
          <a:ln>
            <a:noFill/>
          </a:ln>
        </p:spPr>
        <p:txBody>
          <a:bodyPr spcFirstLastPara="1" wrap="square" lIns="121900" tIns="121900" rIns="121900" bIns="121900" anchor="t" anchorCtr="0">
            <a:noAutofit/>
          </a:bodyPr>
          <a:lstStyle/>
          <a:p>
            <a:pPr algn="ctr"/>
            <a:r>
              <a:rPr lang="en" sz="1333" dirty="0"/>
              <a:t>COMMUNITY</a:t>
            </a:r>
            <a:endParaRPr sz="1333" dirty="0"/>
          </a:p>
          <a:p>
            <a:pPr algn="ctr"/>
            <a:r>
              <a:rPr lang="en" sz="1333" dirty="0"/>
              <a:t>ENGAGEMENT</a:t>
            </a:r>
            <a:endParaRPr sz="1333" dirty="0"/>
          </a:p>
        </p:txBody>
      </p:sp>
      <p:sp>
        <p:nvSpPr>
          <p:cNvPr id="61" name="Google Shape;61;p13"/>
          <p:cNvSpPr txBox="1"/>
          <p:nvPr/>
        </p:nvSpPr>
        <p:spPr>
          <a:xfrm>
            <a:off x="4250567" y="2136151"/>
            <a:ext cx="1758298" cy="412400"/>
          </a:xfrm>
          <a:prstGeom prst="rect">
            <a:avLst/>
          </a:prstGeom>
          <a:noFill/>
          <a:ln>
            <a:noFill/>
          </a:ln>
        </p:spPr>
        <p:txBody>
          <a:bodyPr spcFirstLastPara="1" wrap="square" lIns="121900" tIns="121900" rIns="121900" bIns="121900" anchor="t" anchorCtr="0">
            <a:noAutofit/>
          </a:bodyPr>
          <a:lstStyle/>
          <a:p>
            <a:pPr algn="ctr"/>
            <a:r>
              <a:rPr lang="en" sz="1333" dirty="0"/>
              <a:t>RELATIONSHIPS</a:t>
            </a:r>
            <a:endParaRPr sz="1333" dirty="0"/>
          </a:p>
        </p:txBody>
      </p:sp>
      <p:sp>
        <p:nvSpPr>
          <p:cNvPr id="62" name="Google Shape;62;p13"/>
          <p:cNvSpPr txBox="1"/>
          <p:nvPr/>
        </p:nvSpPr>
        <p:spPr>
          <a:xfrm>
            <a:off x="6723400" y="3547667"/>
            <a:ext cx="1385200" cy="412400"/>
          </a:xfrm>
          <a:prstGeom prst="rect">
            <a:avLst/>
          </a:prstGeom>
          <a:noFill/>
          <a:ln>
            <a:noFill/>
          </a:ln>
        </p:spPr>
        <p:txBody>
          <a:bodyPr spcFirstLastPara="1" wrap="square" lIns="121900" tIns="121900" rIns="121900" bIns="121900" anchor="t" anchorCtr="0">
            <a:noAutofit/>
          </a:bodyPr>
          <a:lstStyle/>
          <a:p>
            <a:pPr algn="ctr"/>
            <a:r>
              <a:rPr lang="en" sz="1333"/>
              <a:t>AFTER SCHOOL PROGRAMS</a:t>
            </a:r>
            <a:endParaRPr sz="1333" dirty="0"/>
          </a:p>
        </p:txBody>
      </p:sp>
      <p:sp>
        <p:nvSpPr>
          <p:cNvPr id="63" name="Google Shape;63;p13"/>
          <p:cNvSpPr txBox="1"/>
          <p:nvPr/>
        </p:nvSpPr>
        <p:spPr>
          <a:xfrm>
            <a:off x="3963467" y="2785167"/>
            <a:ext cx="1385200" cy="669200"/>
          </a:xfrm>
          <a:prstGeom prst="rect">
            <a:avLst/>
          </a:prstGeom>
          <a:noFill/>
          <a:ln>
            <a:noFill/>
          </a:ln>
        </p:spPr>
        <p:txBody>
          <a:bodyPr spcFirstLastPara="1" wrap="square" lIns="121900" tIns="121900" rIns="121900" bIns="121900" anchor="t" anchorCtr="0">
            <a:noAutofit/>
          </a:bodyPr>
          <a:lstStyle/>
          <a:p>
            <a:pPr algn="ctr"/>
            <a:r>
              <a:rPr lang="en" sz="1333"/>
              <a:t>CULTURE &amp; CLIMATE</a:t>
            </a:r>
            <a:endParaRPr sz="1333" dirty="0"/>
          </a:p>
        </p:txBody>
      </p:sp>
      <p:sp>
        <p:nvSpPr>
          <p:cNvPr id="64" name="Google Shape;64;p13"/>
          <p:cNvSpPr txBox="1"/>
          <p:nvPr/>
        </p:nvSpPr>
        <p:spPr>
          <a:xfrm>
            <a:off x="6592000" y="495267"/>
            <a:ext cx="4060000" cy="509200"/>
          </a:xfrm>
          <a:prstGeom prst="rect">
            <a:avLst/>
          </a:prstGeom>
          <a:noFill/>
          <a:ln>
            <a:noFill/>
          </a:ln>
        </p:spPr>
        <p:txBody>
          <a:bodyPr spcFirstLastPara="1" wrap="square" lIns="121900" tIns="121900" rIns="121900" bIns="121900" anchor="t" anchorCtr="0">
            <a:noAutofit/>
          </a:bodyPr>
          <a:lstStyle/>
          <a:p>
            <a:pPr algn="ctr"/>
            <a:r>
              <a:rPr lang="en" sz="1333"/>
              <a:t>BUSINESS &amp; </a:t>
            </a:r>
            <a:endParaRPr sz="1333" dirty="0"/>
          </a:p>
          <a:p>
            <a:pPr algn="ctr"/>
            <a:r>
              <a:rPr lang="en" sz="1333"/>
              <a:t>INDUSTRY</a:t>
            </a:r>
            <a:endParaRPr sz="1333" dirty="0"/>
          </a:p>
        </p:txBody>
      </p:sp>
      <p:sp>
        <p:nvSpPr>
          <p:cNvPr id="65" name="Google Shape;65;p13"/>
          <p:cNvSpPr txBox="1"/>
          <p:nvPr/>
        </p:nvSpPr>
        <p:spPr>
          <a:xfrm>
            <a:off x="5159200" y="5992067"/>
            <a:ext cx="1841600" cy="792000"/>
          </a:xfrm>
          <a:prstGeom prst="rect">
            <a:avLst/>
          </a:prstGeom>
          <a:noFill/>
          <a:ln>
            <a:noFill/>
          </a:ln>
        </p:spPr>
        <p:txBody>
          <a:bodyPr spcFirstLastPara="1" wrap="square" lIns="121900" tIns="121900" rIns="121900" bIns="121900" anchor="t" anchorCtr="0">
            <a:noAutofit/>
          </a:bodyPr>
          <a:lstStyle/>
          <a:p>
            <a:pPr algn="ctr"/>
            <a:r>
              <a:rPr lang="en" sz="1333"/>
              <a:t>COMMUNITY</a:t>
            </a:r>
            <a:endParaRPr sz="1333" dirty="0"/>
          </a:p>
          <a:p>
            <a:pPr algn="ctr"/>
            <a:r>
              <a:rPr lang="en" sz="1333"/>
              <a:t>BASED</a:t>
            </a:r>
            <a:endParaRPr sz="1333" dirty="0"/>
          </a:p>
          <a:p>
            <a:pPr algn="ctr"/>
            <a:r>
              <a:rPr lang="en" sz="1333"/>
              <a:t>ORGANIZATIONS</a:t>
            </a:r>
            <a:endParaRPr sz="1333" dirty="0"/>
          </a:p>
        </p:txBody>
      </p:sp>
      <p:sp>
        <p:nvSpPr>
          <p:cNvPr id="66" name="Google Shape;66;p13"/>
          <p:cNvSpPr txBox="1"/>
          <p:nvPr/>
        </p:nvSpPr>
        <p:spPr>
          <a:xfrm>
            <a:off x="641166" y="2612757"/>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LOCAL COMMUNITY</a:t>
            </a:r>
            <a:endParaRPr sz="1333" dirty="0"/>
          </a:p>
        </p:txBody>
      </p:sp>
      <p:sp>
        <p:nvSpPr>
          <p:cNvPr id="67" name="Google Shape;67;p13"/>
          <p:cNvSpPr txBox="1"/>
          <p:nvPr/>
        </p:nvSpPr>
        <p:spPr>
          <a:xfrm>
            <a:off x="9511133" y="2470152"/>
            <a:ext cx="1841600" cy="792000"/>
          </a:xfrm>
          <a:prstGeom prst="rect">
            <a:avLst/>
          </a:prstGeom>
          <a:noFill/>
          <a:ln>
            <a:noFill/>
          </a:ln>
        </p:spPr>
        <p:txBody>
          <a:bodyPr spcFirstLastPara="1" wrap="square" lIns="121900" tIns="121900" rIns="121900" bIns="121900" anchor="t" anchorCtr="0">
            <a:noAutofit/>
          </a:bodyPr>
          <a:lstStyle/>
          <a:p>
            <a:pPr algn="ctr"/>
            <a:r>
              <a:rPr lang="en" sz="1333"/>
              <a:t>HIGHER EDUCATION</a:t>
            </a:r>
            <a:endParaRPr sz="1333" dirty="0"/>
          </a:p>
        </p:txBody>
      </p:sp>
      <p:sp>
        <p:nvSpPr>
          <p:cNvPr id="68" name="Google Shape;68;p13"/>
          <p:cNvSpPr txBox="1"/>
          <p:nvPr/>
        </p:nvSpPr>
        <p:spPr>
          <a:xfrm>
            <a:off x="7595333" y="5647633"/>
            <a:ext cx="1841600" cy="792000"/>
          </a:xfrm>
          <a:prstGeom prst="rect">
            <a:avLst/>
          </a:prstGeom>
          <a:noFill/>
          <a:ln>
            <a:noFill/>
          </a:ln>
        </p:spPr>
        <p:txBody>
          <a:bodyPr spcFirstLastPara="1" wrap="square" lIns="121900" tIns="121900" rIns="121900" bIns="121900" anchor="t" anchorCtr="0">
            <a:noAutofit/>
          </a:bodyPr>
          <a:lstStyle/>
          <a:p>
            <a:pPr algn="ctr"/>
            <a:r>
              <a:rPr lang="en" sz="1333"/>
              <a:t>LOCAL POLITICS</a:t>
            </a:r>
            <a:endParaRPr sz="1333" dirty="0"/>
          </a:p>
        </p:txBody>
      </p:sp>
      <p:sp>
        <p:nvSpPr>
          <p:cNvPr id="69" name="Google Shape;69;p13"/>
          <p:cNvSpPr txBox="1"/>
          <p:nvPr/>
        </p:nvSpPr>
        <p:spPr>
          <a:xfrm>
            <a:off x="2408967" y="684867"/>
            <a:ext cx="1841600" cy="792000"/>
          </a:xfrm>
          <a:prstGeom prst="rect">
            <a:avLst/>
          </a:prstGeom>
          <a:noFill/>
          <a:ln>
            <a:noFill/>
          </a:ln>
        </p:spPr>
        <p:txBody>
          <a:bodyPr spcFirstLastPara="1" wrap="square" lIns="121900" tIns="121900" rIns="121900" bIns="121900" anchor="t" anchorCtr="0">
            <a:noAutofit/>
          </a:bodyPr>
          <a:lstStyle/>
          <a:p>
            <a:pPr algn="ctr"/>
            <a:r>
              <a:rPr lang="en" sz="1333"/>
              <a:t>SOCIAL SERVICES</a:t>
            </a:r>
            <a:endParaRPr sz="1333" dirty="0"/>
          </a:p>
        </p:txBody>
      </p:sp>
      <p:sp>
        <p:nvSpPr>
          <p:cNvPr id="70" name="Google Shape;70;p13"/>
          <p:cNvSpPr txBox="1"/>
          <p:nvPr/>
        </p:nvSpPr>
        <p:spPr>
          <a:xfrm>
            <a:off x="8410900" y="1082667"/>
            <a:ext cx="1841600" cy="792000"/>
          </a:xfrm>
          <a:prstGeom prst="rect">
            <a:avLst/>
          </a:prstGeom>
          <a:noFill/>
          <a:ln>
            <a:noFill/>
          </a:ln>
        </p:spPr>
        <p:txBody>
          <a:bodyPr spcFirstLastPara="1" wrap="square" lIns="121900" tIns="121900" rIns="121900" bIns="121900" anchor="t" anchorCtr="0">
            <a:noAutofit/>
          </a:bodyPr>
          <a:lstStyle/>
          <a:p>
            <a:pPr algn="ctr"/>
            <a:r>
              <a:rPr lang="en" sz="1333"/>
              <a:t>FAMILIES</a:t>
            </a:r>
            <a:endParaRPr sz="1333" dirty="0"/>
          </a:p>
        </p:txBody>
      </p:sp>
      <p:sp>
        <p:nvSpPr>
          <p:cNvPr id="71" name="Google Shape;71;p13"/>
          <p:cNvSpPr txBox="1"/>
          <p:nvPr/>
        </p:nvSpPr>
        <p:spPr>
          <a:xfrm>
            <a:off x="1607567" y="4914900"/>
            <a:ext cx="1841600" cy="792000"/>
          </a:xfrm>
          <a:prstGeom prst="rect">
            <a:avLst/>
          </a:prstGeom>
          <a:noFill/>
          <a:ln>
            <a:noFill/>
          </a:ln>
        </p:spPr>
        <p:txBody>
          <a:bodyPr spcFirstLastPara="1" wrap="square" lIns="121900" tIns="121900" rIns="121900" bIns="121900" anchor="t" anchorCtr="0">
            <a:noAutofit/>
          </a:bodyPr>
          <a:lstStyle/>
          <a:p>
            <a:pPr algn="ctr"/>
            <a:r>
              <a:rPr lang="en" sz="1333"/>
              <a:t>MUNICIPAL SERVICES</a:t>
            </a:r>
            <a:endParaRPr sz="1333" dirty="0"/>
          </a:p>
        </p:txBody>
      </p:sp>
      <p:sp>
        <p:nvSpPr>
          <p:cNvPr id="72" name="Google Shape;72;p13"/>
          <p:cNvSpPr txBox="1"/>
          <p:nvPr/>
        </p:nvSpPr>
        <p:spPr>
          <a:xfrm>
            <a:off x="6335733" y="1948867"/>
            <a:ext cx="1841600" cy="792000"/>
          </a:xfrm>
          <a:prstGeom prst="rect">
            <a:avLst/>
          </a:prstGeom>
          <a:noFill/>
          <a:ln>
            <a:noFill/>
          </a:ln>
        </p:spPr>
        <p:txBody>
          <a:bodyPr spcFirstLastPara="1" wrap="square" lIns="121900" tIns="121900" rIns="121900" bIns="121900" anchor="t" anchorCtr="0">
            <a:noAutofit/>
          </a:bodyPr>
          <a:lstStyle/>
          <a:p>
            <a:pPr algn="ctr"/>
            <a:r>
              <a:rPr lang="en" sz="1333"/>
              <a:t>FAMILIES</a:t>
            </a:r>
            <a:endParaRPr sz="1333" dirty="0"/>
          </a:p>
        </p:txBody>
      </p:sp>
      <p:sp>
        <p:nvSpPr>
          <p:cNvPr id="73" name="Google Shape;73;p13"/>
          <p:cNvSpPr txBox="1"/>
          <p:nvPr/>
        </p:nvSpPr>
        <p:spPr>
          <a:xfrm>
            <a:off x="7937600" y="2954467"/>
            <a:ext cx="1841600" cy="792000"/>
          </a:xfrm>
          <a:prstGeom prst="rect">
            <a:avLst/>
          </a:prstGeom>
          <a:noFill/>
          <a:ln>
            <a:noFill/>
          </a:ln>
        </p:spPr>
        <p:txBody>
          <a:bodyPr spcFirstLastPara="1" wrap="square" lIns="121900" tIns="121900" rIns="121900" bIns="121900" anchor="t" anchorCtr="0">
            <a:noAutofit/>
          </a:bodyPr>
          <a:lstStyle/>
          <a:p>
            <a:pPr algn="ctr"/>
            <a:r>
              <a:rPr lang="en" sz="1333"/>
              <a:t>DISTRICT</a:t>
            </a:r>
            <a:endParaRPr sz="1333" dirty="0"/>
          </a:p>
          <a:p>
            <a:pPr algn="ctr"/>
            <a:r>
              <a:rPr lang="en" sz="1333"/>
              <a:t>POLICIES</a:t>
            </a:r>
            <a:endParaRPr sz="1333" dirty="0"/>
          </a:p>
        </p:txBody>
      </p:sp>
      <p:sp>
        <p:nvSpPr>
          <p:cNvPr id="74" name="Google Shape;74;p13"/>
          <p:cNvSpPr txBox="1"/>
          <p:nvPr/>
        </p:nvSpPr>
        <p:spPr>
          <a:xfrm>
            <a:off x="2178844" y="3133033"/>
            <a:ext cx="1902956" cy="792000"/>
          </a:xfrm>
          <a:prstGeom prst="rect">
            <a:avLst/>
          </a:prstGeom>
          <a:noFill/>
          <a:ln>
            <a:noFill/>
          </a:ln>
        </p:spPr>
        <p:txBody>
          <a:bodyPr spcFirstLastPara="1" wrap="square" lIns="121900" tIns="121900" rIns="121900" bIns="121900" anchor="t" anchorCtr="0">
            <a:noAutofit/>
          </a:bodyPr>
          <a:lstStyle/>
          <a:p>
            <a:pPr algn="ctr"/>
            <a:r>
              <a:rPr lang="en" sz="1333" dirty="0"/>
              <a:t>TRANSPORTATION</a:t>
            </a:r>
            <a:endParaRPr sz="1333" dirty="0"/>
          </a:p>
        </p:txBody>
      </p:sp>
      <p:sp>
        <p:nvSpPr>
          <p:cNvPr id="75" name="Google Shape;75;p13"/>
          <p:cNvSpPr txBox="1"/>
          <p:nvPr/>
        </p:nvSpPr>
        <p:spPr>
          <a:xfrm>
            <a:off x="7937600" y="3960051"/>
            <a:ext cx="1841600" cy="792000"/>
          </a:xfrm>
          <a:prstGeom prst="rect">
            <a:avLst/>
          </a:prstGeom>
          <a:noFill/>
          <a:ln>
            <a:noFill/>
          </a:ln>
        </p:spPr>
        <p:txBody>
          <a:bodyPr spcFirstLastPara="1" wrap="square" lIns="121900" tIns="121900" rIns="121900" bIns="121900" anchor="t" anchorCtr="0">
            <a:noAutofit/>
          </a:bodyPr>
          <a:lstStyle/>
          <a:p>
            <a:pPr algn="ctr"/>
            <a:r>
              <a:rPr lang="en" sz="1333"/>
              <a:t>SCHOOL BOARD</a:t>
            </a:r>
            <a:endParaRPr sz="1333" dirty="0"/>
          </a:p>
        </p:txBody>
      </p:sp>
      <p:sp>
        <p:nvSpPr>
          <p:cNvPr id="76" name="Google Shape;76;p13"/>
          <p:cNvSpPr txBox="1"/>
          <p:nvPr/>
        </p:nvSpPr>
        <p:spPr>
          <a:xfrm>
            <a:off x="6658400" y="2697651"/>
            <a:ext cx="1841600" cy="792000"/>
          </a:xfrm>
          <a:prstGeom prst="rect">
            <a:avLst/>
          </a:prstGeom>
          <a:noFill/>
          <a:ln>
            <a:noFill/>
          </a:ln>
        </p:spPr>
        <p:txBody>
          <a:bodyPr spcFirstLastPara="1" wrap="square" lIns="121900" tIns="121900" rIns="121900" bIns="121900" anchor="t" anchorCtr="0">
            <a:noAutofit/>
          </a:bodyPr>
          <a:lstStyle/>
          <a:p>
            <a:pPr algn="ctr"/>
            <a:r>
              <a:rPr lang="en" sz="1333"/>
              <a:t>PRINCIPALS</a:t>
            </a:r>
            <a:endParaRPr sz="1333" dirty="0"/>
          </a:p>
          <a:p>
            <a:pPr algn="ctr"/>
            <a:r>
              <a:rPr lang="en" sz="1333"/>
              <a:t>TEACHERS</a:t>
            </a:r>
            <a:endParaRPr sz="1333" dirty="0"/>
          </a:p>
          <a:p>
            <a:pPr algn="ctr"/>
            <a:r>
              <a:rPr lang="en" sz="1333"/>
              <a:t>STAFF</a:t>
            </a:r>
            <a:endParaRPr sz="1333" dirty="0"/>
          </a:p>
        </p:txBody>
      </p:sp>
      <p:sp>
        <p:nvSpPr>
          <p:cNvPr id="77" name="Google Shape;77;p13"/>
          <p:cNvSpPr txBox="1"/>
          <p:nvPr/>
        </p:nvSpPr>
        <p:spPr>
          <a:xfrm>
            <a:off x="2537833" y="1954584"/>
            <a:ext cx="1841600" cy="792000"/>
          </a:xfrm>
          <a:prstGeom prst="rect">
            <a:avLst/>
          </a:prstGeom>
          <a:noFill/>
          <a:ln>
            <a:noFill/>
          </a:ln>
        </p:spPr>
        <p:txBody>
          <a:bodyPr spcFirstLastPara="1" wrap="square" lIns="121900" tIns="121900" rIns="121900" bIns="121900" anchor="t" anchorCtr="0">
            <a:noAutofit/>
          </a:bodyPr>
          <a:lstStyle/>
          <a:p>
            <a:pPr algn="ctr"/>
            <a:r>
              <a:rPr lang="en" sz="1333"/>
              <a:t>RESOURCES</a:t>
            </a:r>
            <a:endParaRPr sz="1333" dirty="0"/>
          </a:p>
        </p:txBody>
      </p:sp>
      <p:sp>
        <p:nvSpPr>
          <p:cNvPr id="78" name="Google Shape;78;p13"/>
          <p:cNvSpPr txBox="1"/>
          <p:nvPr/>
        </p:nvSpPr>
        <p:spPr>
          <a:xfrm>
            <a:off x="7511433" y="1735533"/>
            <a:ext cx="1841600" cy="792000"/>
          </a:xfrm>
          <a:prstGeom prst="rect">
            <a:avLst/>
          </a:prstGeom>
          <a:noFill/>
          <a:ln>
            <a:noFill/>
          </a:ln>
        </p:spPr>
        <p:txBody>
          <a:bodyPr spcFirstLastPara="1" wrap="square" lIns="121900" tIns="121900" rIns="121900" bIns="121900" anchor="t" anchorCtr="0">
            <a:noAutofit/>
          </a:bodyPr>
          <a:lstStyle/>
          <a:p>
            <a:pPr algn="ctr"/>
            <a:r>
              <a:rPr lang="en" sz="1333"/>
              <a:t>SYSTEMS</a:t>
            </a:r>
            <a:endParaRPr sz="1333" dirty="0"/>
          </a:p>
        </p:txBody>
      </p:sp>
      <p:sp>
        <p:nvSpPr>
          <p:cNvPr id="79" name="Google Shape;79;p13"/>
          <p:cNvSpPr txBox="1"/>
          <p:nvPr/>
        </p:nvSpPr>
        <p:spPr>
          <a:xfrm>
            <a:off x="10139467" y="495267"/>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FEDERAL</a:t>
            </a:r>
            <a:endParaRPr sz="1333" dirty="0"/>
          </a:p>
          <a:p>
            <a:pPr algn="ctr"/>
            <a:r>
              <a:rPr lang="en" sz="1333" dirty="0"/>
              <a:t>POLICIES</a:t>
            </a:r>
            <a:endParaRPr sz="1333" dirty="0"/>
          </a:p>
        </p:txBody>
      </p:sp>
      <p:sp>
        <p:nvSpPr>
          <p:cNvPr id="80" name="Google Shape;80;p13"/>
          <p:cNvSpPr txBox="1"/>
          <p:nvPr/>
        </p:nvSpPr>
        <p:spPr>
          <a:xfrm>
            <a:off x="100801" y="495267"/>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STATE </a:t>
            </a:r>
            <a:endParaRPr sz="1333" dirty="0"/>
          </a:p>
          <a:p>
            <a:pPr algn="ctr"/>
            <a:r>
              <a:rPr lang="en" sz="1333" dirty="0"/>
              <a:t>POLICIES</a:t>
            </a:r>
            <a:endParaRPr sz="1333" dirty="0"/>
          </a:p>
        </p:txBody>
      </p:sp>
      <p:sp>
        <p:nvSpPr>
          <p:cNvPr id="81" name="Google Shape;81;p13"/>
          <p:cNvSpPr txBox="1"/>
          <p:nvPr/>
        </p:nvSpPr>
        <p:spPr>
          <a:xfrm>
            <a:off x="2653733" y="4023951"/>
            <a:ext cx="1841600" cy="792000"/>
          </a:xfrm>
          <a:prstGeom prst="rect">
            <a:avLst/>
          </a:prstGeom>
          <a:noFill/>
          <a:ln>
            <a:noFill/>
          </a:ln>
        </p:spPr>
        <p:txBody>
          <a:bodyPr spcFirstLastPara="1" wrap="square" lIns="121900" tIns="121900" rIns="121900" bIns="121900" anchor="t" anchorCtr="0">
            <a:noAutofit/>
          </a:bodyPr>
          <a:lstStyle/>
          <a:p>
            <a:pPr algn="ctr"/>
            <a:r>
              <a:rPr lang="en" sz="1333" dirty="0"/>
              <a:t>DISTRICT</a:t>
            </a:r>
            <a:endParaRPr sz="1333" dirty="0"/>
          </a:p>
          <a:p>
            <a:pPr algn="ctr"/>
            <a:r>
              <a:rPr lang="en" sz="1333" dirty="0"/>
              <a:t>DEPARTMENTS</a:t>
            </a:r>
            <a:endParaRPr sz="1333" dirty="0"/>
          </a:p>
        </p:txBody>
      </p:sp>
      <p:sp>
        <p:nvSpPr>
          <p:cNvPr id="82" name="Google Shape;82;p13"/>
          <p:cNvSpPr txBox="1"/>
          <p:nvPr/>
        </p:nvSpPr>
        <p:spPr>
          <a:xfrm>
            <a:off x="5183700" y="684867"/>
            <a:ext cx="1841600" cy="792000"/>
          </a:xfrm>
          <a:prstGeom prst="rect">
            <a:avLst/>
          </a:prstGeom>
          <a:noFill/>
          <a:ln>
            <a:noFill/>
          </a:ln>
        </p:spPr>
        <p:txBody>
          <a:bodyPr spcFirstLastPara="1" wrap="square" lIns="121900" tIns="121900" rIns="121900" bIns="121900" anchor="t" anchorCtr="0">
            <a:noAutofit/>
          </a:bodyPr>
          <a:lstStyle/>
          <a:p>
            <a:pPr algn="ctr"/>
            <a:r>
              <a:rPr lang="en" sz="2400" b="1"/>
              <a:t>DISTRICT</a:t>
            </a:r>
            <a:endParaRPr sz="2400" b="1" dirty="0"/>
          </a:p>
        </p:txBody>
      </p:sp>
      <p:sp>
        <p:nvSpPr>
          <p:cNvPr id="83" name="Google Shape;83;p13"/>
          <p:cNvSpPr txBox="1"/>
          <p:nvPr/>
        </p:nvSpPr>
        <p:spPr>
          <a:xfrm>
            <a:off x="5208733" y="1578267"/>
            <a:ext cx="1841600" cy="792000"/>
          </a:xfrm>
          <a:prstGeom prst="rect">
            <a:avLst/>
          </a:prstGeom>
          <a:noFill/>
          <a:ln>
            <a:noFill/>
          </a:ln>
        </p:spPr>
        <p:txBody>
          <a:bodyPr spcFirstLastPara="1" wrap="square" lIns="121900" tIns="121900" rIns="121900" bIns="121900" anchor="t" anchorCtr="0">
            <a:noAutofit/>
          </a:bodyPr>
          <a:lstStyle/>
          <a:p>
            <a:pPr algn="ctr"/>
            <a:r>
              <a:rPr lang="en" sz="2400" b="1"/>
              <a:t>SCHOOL</a:t>
            </a:r>
            <a:endParaRPr sz="2400" b="1" dirty="0"/>
          </a:p>
        </p:txBody>
      </p:sp>
      <p:sp>
        <p:nvSpPr>
          <p:cNvPr id="84" name="Google Shape;84;p13"/>
          <p:cNvSpPr txBox="1"/>
          <p:nvPr/>
        </p:nvSpPr>
        <p:spPr>
          <a:xfrm>
            <a:off x="4813852" y="78851"/>
            <a:ext cx="2482162" cy="625716"/>
          </a:xfrm>
          <a:prstGeom prst="rect">
            <a:avLst/>
          </a:prstGeom>
          <a:noFill/>
          <a:ln>
            <a:noFill/>
          </a:ln>
        </p:spPr>
        <p:txBody>
          <a:bodyPr spcFirstLastPara="1" wrap="square" lIns="121900" tIns="121900" rIns="121900" bIns="121900" anchor="t" anchorCtr="0">
            <a:noAutofit/>
          </a:bodyPr>
          <a:lstStyle/>
          <a:p>
            <a:pPr algn="ctr"/>
            <a:r>
              <a:rPr lang="en" sz="2400" b="1" dirty="0"/>
              <a:t>COMMUNITY</a:t>
            </a:r>
            <a:endParaRPr sz="2400" b="1" dirty="0"/>
          </a:p>
        </p:txBody>
      </p:sp>
      <p:sp>
        <p:nvSpPr>
          <p:cNvPr id="85" name="Google Shape;85;p13"/>
          <p:cNvSpPr txBox="1"/>
          <p:nvPr/>
        </p:nvSpPr>
        <p:spPr>
          <a:xfrm>
            <a:off x="9240633" y="4475467"/>
            <a:ext cx="1841600" cy="792000"/>
          </a:xfrm>
          <a:prstGeom prst="rect">
            <a:avLst/>
          </a:prstGeom>
          <a:noFill/>
          <a:ln>
            <a:noFill/>
          </a:ln>
        </p:spPr>
        <p:txBody>
          <a:bodyPr spcFirstLastPara="1" wrap="square" lIns="121900" tIns="121900" rIns="121900" bIns="121900" anchor="t" anchorCtr="0">
            <a:noAutofit/>
          </a:bodyPr>
          <a:lstStyle/>
          <a:p>
            <a:pPr algn="ctr"/>
            <a:r>
              <a:rPr lang="en" sz="1333"/>
              <a:t>ELECTED OFFICIALS</a:t>
            </a:r>
            <a:endParaRPr sz="1333" dirty="0"/>
          </a:p>
        </p:txBody>
      </p:sp>
      <p:sp>
        <p:nvSpPr>
          <p:cNvPr id="86" name="Google Shape;86;p13"/>
          <p:cNvSpPr/>
          <p:nvPr/>
        </p:nvSpPr>
        <p:spPr>
          <a:xfrm>
            <a:off x="2316400" y="603533"/>
            <a:ext cx="7527200" cy="53312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highlight>
                <a:srgbClr val="FCE5CD"/>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B23E452D-C0E3-EA4B-9D28-282C09E04F23}"/>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108770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37060" marR="0" lvl="0" indent="-50798" algn="l" rtl="0">
              <a:lnSpc>
                <a:spcPct val="90000"/>
              </a:lnSpc>
              <a:spcBef>
                <a:spcPts val="0"/>
              </a:spcBef>
              <a:spcAft>
                <a:spcPts val="0"/>
              </a:spcAft>
              <a:buClr>
                <a:schemeClr val="dk1"/>
              </a:buClr>
              <a:buSzPts val="2100"/>
              <a:buFont typeface="Arial"/>
              <a:buNone/>
            </a:pPr>
            <a:endParaRPr sz="2800" b="0" i="0" u="none" strike="noStrike" cap="none" dirty="0">
              <a:solidFill>
                <a:schemeClr val="dk1"/>
              </a:solidFill>
              <a:latin typeface="Calibri"/>
              <a:ea typeface="Calibri"/>
              <a:cs typeface="Calibri"/>
              <a:sym typeface="Calibri"/>
            </a:endParaRPr>
          </a:p>
        </p:txBody>
      </p:sp>
      <p:pic>
        <p:nvPicPr>
          <p:cNvPr id="250" name="Google Shape;250;p34"/>
          <p:cNvPicPr preferRelativeResize="0"/>
          <p:nvPr/>
        </p:nvPicPr>
        <p:blipFill rotWithShape="1">
          <a:blip r:embed="rId3">
            <a:alphaModFix/>
          </a:blip>
          <a:srcRect/>
          <a:stretch/>
        </p:blipFill>
        <p:spPr>
          <a:xfrm>
            <a:off x="319122" y="1"/>
            <a:ext cx="11553756" cy="6858001"/>
          </a:xfrm>
          <a:prstGeom prst="rect">
            <a:avLst/>
          </a:prstGeom>
          <a:noFill/>
          <a:ln>
            <a:noFill/>
          </a:ln>
        </p:spPr>
      </p:pic>
    </p:spTree>
    <p:extLst>
      <p:ext uri="{BB962C8B-B14F-4D97-AF65-F5344CB8AC3E}">
        <p14:creationId xmlns:p14="http://schemas.microsoft.com/office/powerpoint/2010/main" val="187542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035C-5A26-3544-A00E-880167BC9D32}"/>
              </a:ext>
            </a:extLst>
          </p:cNvPr>
          <p:cNvSpPr>
            <a:spLocks noGrp="1"/>
          </p:cNvSpPr>
          <p:nvPr>
            <p:ph type="title"/>
          </p:nvPr>
        </p:nvSpPr>
        <p:spPr/>
        <p:txBody>
          <a:bodyPr/>
          <a:lstStyle/>
          <a:p>
            <a:endParaRPr lang="en-US" b="1">
              <a:solidFill>
                <a:schemeClr val="bg1"/>
              </a:solidFill>
            </a:endParaRPr>
          </a:p>
        </p:txBody>
      </p:sp>
      <p:pic>
        <p:nvPicPr>
          <p:cNvPr id="9" name="Content Placeholder 8" descr="A picture containing fire, hydrant, sitting, red&#10;&#10;Description automatically generated">
            <a:extLst>
              <a:ext uri="{FF2B5EF4-FFF2-40B4-BE49-F238E27FC236}">
                <a16:creationId xmlns:a16="http://schemas.microsoft.com/office/drawing/2014/main" id="{4FEDE21F-268E-F34D-BBCA-1F0016089C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008" y="356354"/>
            <a:ext cx="11481049" cy="6016752"/>
          </a:xfrm>
        </p:spPr>
      </p:pic>
      <p:sp>
        <p:nvSpPr>
          <p:cNvPr id="14" name="Google Shape;54;p13">
            <a:extLst>
              <a:ext uri="{FF2B5EF4-FFF2-40B4-BE49-F238E27FC236}">
                <a16:creationId xmlns:a16="http://schemas.microsoft.com/office/drawing/2014/main" id="{28B26C3C-A0FE-5640-A368-6375D34A3101}"/>
              </a:ext>
            </a:extLst>
          </p:cNvPr>
          <p:cNvSpPr/>
          <p:nvPr/>
        </p:nvSpPr>
        <p:spPr>
          <a:xfrm>
            <a:off x="886733" y="418367"/>
            <a:ext cx="10485600" cy="5892726"/>
          </a:xfrm>
          <a:prstGeom prst="ellipse">
            <a:avLst/>
          </a:prstGeom>
          <a:solidFill>
            <a:srgbClr val="F6B26B">
              <a:alpha val="3200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b="1" dirty="0">
              <a:solidFill>
                <a:schemeClr val="bg1"/>
              </a:solidFill>
            </a:endParaRPr>
          </a:p>
        </p:txBody>
      </p:sp>
      <p:sp>
        <p:nvSpPr>
          <p:cNvPr id="17" name="Google Shape;57;p13">
            <a:extLst>
              <a:ext uri="{FF2B5EF4-FFF2-40B4-BE49-F238E27FC236}">
                <a16:creationId xmlns:a16="http://schemas.microsoft.com/office/drawing/2014/main" id="{E433E7EB-56FF-3C40-BD6B-E23BB7118EAF}"/>
              </a:ext>
            </a:extLst>
          </p:cNvPr>
          <p:cNvSpPr/>
          <p:nvPr/>
        </p:nvSpPr>
        <p:spPr>
          <a:xfrm>
            <a:off x="5126333" y="2471667"/>
            <a:ext cx="2006400" cy="18576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b="1" dirty="0">
              <a:solidFill>
                <a:schemeClr val="bg1"/>
              </a:solidFill>
            </a:endParaRPr>
          </a:p>
        </p:txBody>
      </p:sp>
      <p:sp>
        <p:nvSpPr>
          <p:cNvPr id="18" name="Google Shape;58;p13">
            <a:extLst>
              <a:ext uri="{FF2B5EF4-FFF2-40B4-BE49-F238E27FC236}">
                <a16:creationId xmlns:a16="http://schemas.microsoft.com/office/drawing/2014/main" id="{B917D0D7-9E9B-B24B-8501-49FFD5803882}"/>
              </a:ext>
            </a:extLst>
          </p:cNvPr>
          <p:cNvSpPr txBox="1"/>
          <p:nvPr/>
        </p:nvSpPr>
        <p:spPr>
          <a:xfrm>
            <a:off x="5071333" y="2944067"/>
            <a:ext cx="2116400" cy="962000"/>
          </a:xfrm>
          <a:prstGeom prst="rect">
            <a:avLst/>
          </a:prstGeom>
          <a:noFill/>
          <a:ln>
            <a:noFill/>
          </a:ln>
        </p:spPr>
        <p:txBody>
          <a:bodyPr spcFirstLastPara="1" wrap="square" lIns="121900" tIns="121900" rIns="121900" bIns="121900" anchor="ctr" anchorCtr="0">
            <a:noAutofit/>
          </a:bodyPr>
          <a:lstStyle/>
          <a:p>
            <a:pPr algn="ctr"/>
            <a:r>
              <a:rPr lang="en" sz="2500" b="1" dirty="0">
                <a:solidFill>
                  <a:schemeClr val="bg1"/>
                </a:solidFill>
                <a:latin typeface="Aldhabi" pitchFamily="2" charset="-78"/>
                <a:ea typeface="Impact"/>
                <a:cs typeface="Aldhabi" pitchFamily="2" charset="-78"/>
                <a:sym typeface="Impact"/>
              </a:rPr>
              <a:t>STUDENTS</a:t>
            </a:r>
            <a:endParaRPr sz="2500" b="1" dirty="0">
              <a:solidFill>
                <a:schemeClr val="bg1"/>
              </a:solidFill>
              <a:latin typeface="Aldhabi" pitchFamily="2" charset="-78"/>
              <a:ea typeface="Impact"/>
              <a:cs typeface="Aldhabi" pitchFamily="2" charset="-78"/>
              <a:sym typeface="Impact"/>
            </a:endParaRPr>
          </a:p>
        </p:txBody>
      </p:sp>
      <p:sp>
        <p:nvSpPr>
          <p:cNvPr id="19" name="Google Shape;59;p13">
            <a:extLst>
              <a:ext uri="{FF2B5EF4-FFF2-40B4-BE49-F238E27FC236}">
                <a16:creationId xmlns:a16="http://schemas.microsoft.com/office/drawing/2014/main" id="{D4CDB9D7-AFD4-E843-8AC1-3AD04804F776}"/>
              </a:ext>
            </a:extLst>
          </p:cNvPr>
          <p:cNvSpPr txBox="1"/>
          <p:nvPr/>
        </p:nvSpPr>
        <p:spPr>
          <a:xfrm>
            <a:off x="6465834" y="4839436"/>
            <a:ext cx="1581398" cy="4124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CURRICULUM</a:t>
            </a:r>
            <a:endParaRPr sz="1333" b="1" dirty="0">
              <a:solidFill>
                <a:schemeClr val="bg1"/>
              </a:solidFill>
            </a:endParaRPr>
          </a:p>
        </p:txBody>
      </p:sp>
      <p:sp>
        <p:nvSpPr>
          <p:cNvPr id="20" name="Google Shape;60;p13">
            <a:extLst>
              <a:ext uri="{FF2B5EF4-FFF2-40B4-BE49-F238E27FC236}">
                <a16:creationId xmlns:a16="http://schemas.microsoft.com/office/drawing/2014/main" id="{57637AB1-D2CA-D748-95E2-5A52A0D52D5A}"/>
              </a:ext>
            </a:extLst>
          </p:cNvPr>
          <p:cNvSpPr txBox="1"/>
          <p:nvPr/>
        </p:nvSpPr>
        <p:spPr>
          <a:xfrm>
            <a:off x="4233915" y="4103601"/>
            <a:ext cx="1706499" cy="7726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COMMUNITY</a:t>
            </a:r>
            <a:endParaRPr sz="1333" b="1" dirty="0">
              <a:solidFill>
                <a:schemeClr val="bg1"/>
              </a:solidFill>
            </a:endParaRPr>
          </a:p>
          <a:p>
            <a:pPr algn="ctr"/>
            <a:r>
              <a:rPr lang="en" sz="1333" b="1" dirty="0">
                <a:solidFill>
                  <a:schemeClr val="bg1"/>
                </a:solidFill>
              </a:rPr>
              <a:t>ENGAGEMENT</a:t>
            </a:r>
            <a:endParaRPr sz="1333" b="1" dirty="0">
              <a:solidFill>
                <a:schemeClr val="bg1"/>
              </a:solidFill>
            </a:endParaRPr>
          </a:p>
        </p:txBody>
      </p:sp>
      <p:sp>
        <p:nvSpPr>
          <p:cNvPr id="21" name="Google Shape;61;p13">
            <a:extLst>
              <a:ext uri="{FF2B5EF4-FFF2-40B4-BE49-F238E27FC236}">
                <a16:creationId xmlns:a16="http://schemas.microsoft.com/office/drawing/2014/main" id="{D0322246-CC68-C344-A6E4-17B914AF5D42}"/>
              </a:ext>
            </a:extLst>
          </p:cNvPr>
          <p:cNvSpPr txBox="1"/>
          <p:nvPr/>
        </p:nvSpPr>
        <p:spPr>
          <a:xfrm>
            <a:off x="4250567" y="2136151"/>
            <a:ext cx="1758298" cy="4124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RELATIONSHIPS</a:t>
            </a:r>
            <a:endParaRPr sz="1333" b="1" dirty="0">
              <a:solidFill>
                <a:schemeClr val="bg1"/>
              </a:solidFill>
            </a:endParaRPr>
          </a:p>
        </p:txBody>
      </p:sp>
      <p:sp>
        <p:nvSpPr>
          <p:cNvPr id="22" name="Google Shape;62;p13">
            <a:extLst>
              <a:ext uri="{FF2B5EF4-FFF2-40B4-BE49-F238E27FC236}">
                <a16:creationId xmlns:a16="http://schemas.microsoft.com/office/drawing/2014/main" id="{D6ED02AE-383D-404C-815F-9B1691C4DE50}"/>
              </a:ext>
            </a:extLst>
          </p:cNvPr>
          <p:cNvSpPr txBox="1"/>
          <p:nvPr/>
        </p:nvSpPr>
        <p:spPr>
          <a:xfrm>
            <a:off x="6723400" y="3547667"/>
            <a:ext cx="1385200" cy="412400"/>
          </a:xfrm>
          <a:prstGeom prst="rect">
            <a:avLst/>
          </a:prstGeom>
          <a:noFill/>
          <a:ln>
            <a:noFill/>
          </a:ln>
        </p:spPr>
        <p:txBody>
          <a:bodyPr spcFirstLastPara="1" wrap="square" lIns="121900" tIns="121900" rIns="121900" bIns="121900" anchor="t" anchorCtr="0">
            <a:noAutofit/>
          </a:bodyPr>
          <a:lstStyle/>
          <a:p>
            <a:pPr algn="ctr"/>
            <a:r>
              <a:rPr lang="en" sz="1333" b="1">
                <a:solidFill>
                  <a:schemeClr val="bg1"/>
                </a:solidFill>
              </a:rPr>
              <a:t>AFTER SCHOOL PROGRAMS</a:t>
            </a:r>
            <a:endParaRPr sz="1333" b="1" dirty="0">
              <a:solidFill>
                <a:schemeClr val="bg1"/>
              </a:solidFill>
            </a:endParaRPr>
          </a:p>
        </p:txBody>
      </p:sp>
      <p:sp>
        <p:nvSpPr>
          <p:cNvPr id="23" name="Google Shape;63;p13">
            <a:extLst>
              <a:ext uri="{FF2B5EF4-FFF2-40B4-BE49-F238E27FC236}">
                <a16:creationId xmlns:a16="http://schemas.microsoft.com/office/drawing/2014/main" id="{4D0D56B4-4FE2-F043-88D0-292291D468DD}"/>
              </a:ext>
            </a:extLst>
          </p:cNvPr>
          <p:cNvSpPr txBox="1"/>
          <p:nvPr/>
        </p:nvSpPr>
        <p:spPr>
          <a:xfrm>
            <a:off x="3519395" y="2705242"/>
            <a:ext cx="1385200" cy="669200"/>
          </a:xfrm>
          <a:prstGeom prst="rect">
            <a:avLst/>
          </a:prstGeom>
          <a:noFill/>
          <a:ln>
            <a:noFill/>
          </a:ln>
        </p:spPr>
        <p:txBody>
          <a:bodyPr spcFirstLastPara="1" wrap="square" lIns="121900" tIns="121900" rIns="121900" bIns="121900" anchor="t" anchorCtr="0">
            <a:noAutofit/>
          </a:bodyPr>
          <a:lstStyle/>
          <a:p>
            <a:pPr algn="ctr"/>
            <a:r>
              <a:rPr lang="en" sz="1333" b="1">
                <a:solidFill>
                  <a:schemeClr val="bg1"/>
                </a:solidFill>
              </a:rPr>
              <a:t>CULTURE &amp; CLIMATE</a:t>
            </a:r>
            <a:endParaRPr sz="1333" b="1" dirty="0">
              <a:solidFill>
                <a:schemeClr val="bg1"/>
              </a:solidFill>
            </a:endParaRPr>
          </a:p>
        </p:txBody>
      </p:sp>
      <p:sp>
        <p:nvSpPr>
          <p:cNvPr id="24" name="Google Shape;64;p13">
            <a:extLst>
              <a:ext uri="{FF2B5EF4-FFF2-40B4-BE49-F238E27FC236}">
                <a16:creationId xmlns:a16="http://schemas.microsoft.com/office/drawing/2014/main" id="{F6EA2DB5-147A-D042-B182-8F54290AC6CF}"/>
              </a:ext>
            </a:extLst>
          </p:cNvPr>
          <p:cNvSpPr txBox="1"/>
          <p:nvPr/>
        </p:nvSpPr>
        <p:spPr>
          <a:xfrm>
            <a:off x="6208012" y="614600"/>
            <a:ext cx="4060000" cy="5092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BUSINESS &amp; </a:t>
            </a:r>
            <a:endParaRPr sz="1333" b="1" dirty="0">
              <a:solidFill>
                <a:schemeClr val="bg1"/>
              </a:solidFill>
            </a:endParaRPr>
          </a:p>
          <a:p>
            <a:pPr algn="ctr"/>
            <a:r>
              <a:rPr lang="en" sz="1333" b="1" dirty="0">
                <a:solidFill>
                  <a:schemeClr val="bg1"/>
                </a:solidFill>
              </a:rPr>
              <a:t>INDUSTRY</a:t>
            </a:r>
            <a:endParaRPr sz="1333" b="1" dirty="0">
              <a:solidFill>
                <a:schemeClr val="bg1"/>
              </a:solidFill>
            </a:endParaRPr>
          </a:p>
        </p:txBody>
      </p:sp>
      <p:sp>
        <p:nvSpPr>
          <p:cNvPr id="26" name="Google Shape;66;p13">
            <a:extLst>
              <a:ext uri="{FF2B5EF4-FFF2-40B4-BE49-F238E27FC236}">
                <a16:creationId xmlns:a16="http://schemas.microsoft.com/office/drawing/2014/main" id="{B3F2BA3D-7E92-314D-A81A-DBA90DA0C7DC}"/>
              </a:ext>
            </a:extLst>
          </p:cNvPr>
          <p:cNvSpPr txBox="1"/>
          <p:nvPr/>
        </p:nvSpPr>
        <p:spPr>
          <a:xfrm>
            <a:off x="1427600" y="1420793"/>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LOCAL COMMUNITY</a:t>
            </a:r>
            <a:endParaRPr sz="1333" b="1" dirty="0">
              <a:solidFill>
                <a:schemeClr val="bg1"/>
              </a:solidFill>
            </a:endParaRPr>
          </a:p>
        </p:txBody>
      </p:sp>
      <p:sp>
        <p:nvSpPr>
          <p:cNvPr id="27" name="Google Shape;67;p13">
            <a:extLst>
              <a:ext uri="{FF2B5EF4-FFF2-40B4-BE49-F238E27FC236}">
                <a16:creationId xmlns:a16="http://schemas.microsoft.com/office/drawing/2014/main" id="{3942B768-5D0E-DF4B-8328-4D19FF1303DA}"/>
              </a:ext>
            </a:extLst>
          </p:cNvPr>
          <p:cNvSpPr txBox="1"/>
          <p:nvPr/>
        </p:nvSpPr>
        <p:spPr>
          <a:xfrm>
            <a:off x="9511133" y="2470152"/>
            <a:ext cx="1841600" cy="792000"/>
          </a:xfrm>
          <a:prstGeom prst="rect">
            <a:avLst/>
          </a:prstGeom>
          <a:noFill/>
          <a:ln>
            <a:noFill/>
          </a:ln>
        </p:spPr>
        <p:txBody>
          <a:bodyPr spcFirstLastPara="1" wrap="square" lIns="121900" tIns="121900" rIns="121900" bIns="121900" anchor="t" anchorCtr="0">
            <a:noAutofit/>
          </a:bodyPr>
          <a:lstStyle/>
          <a:p>
            <a:pPr algn="ctr"/>
            <a:r>
              <a:rPr lang="en" sz="1333" b="1">
                <a:solidFill>
                  <a:schemeClr val="bg1"/>
                </a:solidFill>
              </a:rPr>
              <a:t>HIGHER EDUCATION</a:t>
            </a:r>
            <a:endParaRPr sz="1333" b="1" dirty="0">
              <a:solidFill>
                <a:schemeClr val="bg1"/>
              </a:solidFill>
            </a:endParaRPr>
          </a:p>
        </p:txBody>
      </p:sp>
      <p:sp>
        <p:nvSpPr>
          <p:cNvPr id="28" name="Google Shape;68;p13">
            <a:extLst>
              <a:ext uri="{FF2B5EF4-FFF2-40B4-BE49-F238E27FC236}">
                <a16:creationId xmlns:a16="http://schemas.microsoft.com/office/drawing/2014/main" id="{ADCE1076-E48D-8241-80E4-EC7E54680A92}"/>
              </a:ext>
            </a:extLst>
          </p:cNvPr>
          <p:cNvSpPr txBox="1"/>
          <p:nvPr/>
        </p:nvSpPr>
        <p:spPr>
          <a:xfrm>
            <a:off x="7997573" y="5313808"/>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LOCAL POLITICS</a:t>
            </a:r>
            <a:endParaRPr sz="1333" b="1" dirty="0">
              <a:solidFill>
                <a:schemeClr val="bg1"/>
              </a:solidFill>
            </a:endParaRPr>
          </a:p>
        </p:txBody>
      </p:sp>
      <p:sp>
        <p:nvSpPr>
          <p:cNvPr id="29" name="Google Shape;69;p13">
            <a:extLst>
              <a:ext uri="{FF2B5EF4-FFF2-40B4-BE49-F238E27FC236}">
                <a16:creationId xmlns:a16="http://schemas.microsoft.com/office/drawing/2014/main" id="{FFCC3BED-56A8-E140-A6FB-21B2279D698B}"/>
              </a:ext>
            </a:extLst>
          </p:cNvPr>
          <p:cNvSpPr txBox="1"/>
          <p:nvPr/>
        </p:nvSpPr>
        <p:spPr>
          <a:xfrm>
            <a:off x="2801510" y="855568"/>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SOCIAL SERVICES</a:t>
            </a:r>
            <a:endParaRPr sz="1333" b="1" dirty="0">
              <a:solidFill>
                <a:schemeClr val="bg1"/>
              </a:solidFill>
            </a:endParaRPr>
          </a:p>
        </p:txBody>
      </p:sp>
      <p:sp>
        <p:nvSpPr>
          <p:cNvPr id="30" name="Google Shape;70;p13">
            <a:extLst>
              <a:ext uri="{FF2B5EF4-FFF2-40B4-BE49-F238E27FC236}">
                <a16:creationId xmlns:a16="http://schemas.microsoft.com/office/drawing/2014/main" id="{0BB44695-4E6D-964C-8358-824DF65A2E9E}"/>
              </a:ext>
            </a:extLst>
          </p:cNvPr>
          <p:cNvSpPr txBox="1"/>
          <p:nvPr/>
        </p:nvSpPr>
        <p:spPr>
          <a:xfrm>
            <a:off x="8410900" y="1082667"/>
            <a:ext cx="1841600" cy="792000"/>
          </a:xfrm>
          <a:prstGeom prst="rect">
            <a:avLst/>
          </a:prstGeom>
          <a:noFill/>
          <a:ln>
            <a:noFill/>
          </a:ln>
        </p:spPr>
        <p:txBody>
          <a:bodyPr spcFirstLastPara="1" wrap="square" lIns="121900" tIns="121900" rIns="121900" bIns="121900" anchor="t" anchorCtr="0">
            <a:noAutofit/>
          </a:bodyPr>
          <a:lstStyle/>
          <a:p>
            <a:pPr algn="ctr"/>
            <a:r>
              <a:rPr lang="en" sz="1333" b="1">
                <a:solidFill>
                  <a:schemeClr val="bg1"/>
                </a:solidFill>
              </a:rPr>
              <a:t>FAMILIES</a:t>
            </a:r>
            <a:endParaRPr sz="1333" b="1" dirty="0">
              <a:solidFill>
                <a:schemeClr val="bg1"/>
              </a:solidFill>
            </a:endParaRPr>
          </a:p>
        </p:txBody>
      </p:sp>
      <p:sp>
        <p:nvSpPr>
          <p:cNvPr id="31" name="Google Shape;71;p13">
            <a:extLst>
              <a:ext uri="{FF2B5EF4-FFF2-40B4-BE49-F238E27FC236}">
                <a16:creationId xmlns:a16="http://schemas.microsoft.com/office/drawing/2014/main" id="{DDF7C77D-D615-394D-9D1B-3267B4E8918F}"/>
              </a:ext>
            </a:extLst>
          </p:cNvPr>
          <p:cNvSpPr txBox="1"/>
          <p:nvPr/>
        </p:nvSpPr>
        <p:spPr>
          <a:xfrm>
            <a:off x="1636450" y="4752051"/>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MUNICIPAL SERVICES</a:t>
            </a:r>
            <a:endParaRPr sz="1333" b="1" dirty="0">
              <a:solidFill>
                <a:schemeClr val="bg1"/>
              </a:solidFill>
            </a:endParaRPr>
          </a:p>
        </p:txBody>
      </p:sp>
      <p:sp>
        <p:nvSpPr>
          <p:cNvPr id="32" name="Google Shape;72;p13">
            <a:extLst>
              <a:ext uri="{FF2B5EF4-FFF2-40B4-BE49-F238E27FC236}">
                <a16:creationId xmlns:a16="http://schemas.microsoft.com/office/drawing/2014/main" id="{F4BEC79F-98B6-D741-99AF-E59D948BC199}"/>
              </a:ext>
            </a:extLst>
          </p:cNvPr>
          <p:cNvSpPr txBox="1"/>
          <p:nvPr/>
        </p:nvSpPr>
        <p:spPr>
          <a:xfrm>
            <a:off x="6335733" y="1948867"/>
            <a:ext cx="1841600" cy="792000"/>
          </a:xfrm>
          <a:prstGeom prst="rect">
            <a:avLst/>
          </a:prstGeom>
          <a:noFill/>
          <a:ln>
            <a:noFill/>
          </a:ln>
        </p:spPr>
        <p:txBody>
          <a:bodyPr spcFirstLastPara="1" wrap="square" lIns="121900" tIns="121900" rIns="121900" bIns="121900" anchor="t" anchorCtr="0">
            <a:noAutofit/>
          </a:bodyPr>
          <a:lstStyle/>
          <a:p>
            <a:pPr algn="ctr"/>
            <a:r>
              <a:rPr lang="en" sz="1333" b="1">
                <a:solidFill>
                  <a:schemeClr val="bg1"/>
                </a:solidFill>
              </a:rPr>
              <a:t>FAMILIES</a:t>
            </a:r>
            <a:endParaRPr sz="1333" b="1" dirty="0">
              <a:solidFill>
                <a:schemeClr val="bg1"/>
              </a:solidFill>
            </a:endParaRPr>
          </a:p>
        </p:txBody>
      </p:sp>
      <p:sp>
        <p:nvSpPr>
          <p:cNvPr id="33" name="Google Shape;73;p13">
            <a:extLst>
              <a:ext uri="{FF2B5EF4-FFF2-40B4-BE49-F238E27FC236}">
                <a16:creationId xmlns:a16="http://schemas.microsoft.com/office/drawing/2014/main" id="{DBCDEF8B-3BC1-F646-B652-99819AC37B3C}"/>
              </a:ext>
            </a:extLst>
          </p:cNvPr>
          <p:cNvSpPr txBox="1"/>
          <p:nvPr/>
        </p:nvSpPr>
        <p:spPr>
          <a:xfrm>
            <a:off x="7937600" y="2948341"/>
            <a:ext cx="1841600" cy="798126"/>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DISTRICT</a:t>
            </a:r>
            <a:endParaRPr sz="1333" b="1" dirty="0">
              <a:solidFill>
                <a:schemeClr val="bg1"/>
              </a:solidFill>
            </a:endParaRPr>
          </a:p>
          <a:p>
            <a:pPr algn="ctr"/>
            <a:r>
              <a:rPr lang="en" sz="1333" b="1" dirty="0">
                <a:solidFill>
                  <a:schemeClr val="bg1"/>
                </a:solidFill>
              </a:rPr>
              <a:t>POLICIES</a:t>
            </a:r>
            <a:endParaRPr sz="1333" b="1" dirty="0">
              <a:solidFill>
                <a:schemeClr val="bg1"/>
              </a:solidFill>
            </a:endParaRPr>
          </a:p>
        </p:txBody>
      </p:sp>
      <p:sp>
        <p:nvSpPr>
          <p:cNvPr id="34" name="Google Shape;74;p13">
            <a:extLst>
              <a:ext uri="{FF2B5EF4-FFF2-40B4-BE49-F238E27FC236}">
                <a16:creationId xmlns:a16="http://schemas.microsoft.com/office/drawing/2014/main" id="{367986F6-2B6A-454B-9A32-9A3A9605BEB8}"/>
              </a:ext>
            </a:extLst>
          </p:cNvPr>
          <p:cNvSpPr txBox="1"/>
          <p:nvPr/>
        </p:nvSpPr>
        <p:spPr>
          <a:xfrm>
            <a:off x="2364366" y="3881503"/>
            <a:ext cx="1902956"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TRANSPORTATION</a:t>
            </a:r>
            <a:endParaRPr sz="1333" b="1" dirty="0">
              <a:solidFill>
                <a:schemeClr val="bg1"/>
              </a:solidFill>
            </a:endParaRPr>
          </a:p>
        </p:txBody>
      </p:sp>
      <p:sp>
        <p:nvSpPr>
          <p:cNvPr id="35" name="Google Shape;75;p13">
            <a:extLst>
              <a:ext uri="{FF2B5EF4-FFF2-40B4-BE49-F238E27FC236}">
                <a16:creationId xmlns:a16="http://schemas.microsoft.com/office/drawing/2014/main" id="{EEB0B1BA-F957-F64E-B9FE-75ED23107401}"/>
              </a:ext>
            </a:extLst>
          </p:cNvPr>
          <p:cNvSpPr txBox="1"/>
          <p:nvPr/>
        </p:nvSpPr>
        <p:spPr>
          <a:xfrm>
            <a:off x="7937600" y="3960051"/>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SCHOOL BOARD</a:t>
            </a:r>
            <a:endParaRPr sz="1333" b="1" dirty="0">
              <a:solidFill>
                <a:schemeClr val="bg1"/>
              </a:solidFill>
            </a:endParaRPr>
          </a:p>
        </p:txBody>
      </p:sp>
      <p:sp>
        <p:nvSpPr>
          <p:cNvPr id="36" name="Google Shape;76;p13">
            <a:extLst>
              <a:ext uri="{FF2B5EF4-FFF2-40B4-BE49-F238E27FC236}">
                <a16:creationId xmlns:a16="http://schemas.microsoft.com/office/drawing/2014/main" id="{21A45C97-C89C-7042-B8D6-ED5762D94C52}"/>
              </a:ext>
            </a:extLst>
          </p:cNvPr>
          <p:cNvSpPr txBox="1"/>
          <p:nvPr/>
        </p:nvSpPr>
        <p:spPr>
          <a:xfrm>
            <a:off x="6809385" y="2617726"/>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PRINCIPALS</a:t>
            </a:r>
            <a:endParaRPr sz="1333" b="1" dirty="0">
              <a:solidFill>
                <a:schemeClr val="bg1"/>
              </a:solidFill>
            </a:endParaRPr>
          </a:p>
          <a:p>
            <a:pPr algn="ctr"/>
            <a:r>
              <a:rPr lang="en" sz="1333" b="1" dirty="0">
                <a:solidFill>
                  <a:schemeClr val="bg1"/>
                </a:solidFill>
              </a:rPr>
              <a:t>TEACHERS</a:t>
            </a:r>
            <a:endParaRPr sz="1333" b="1" dirty="0">
              <a:solidFill>
                <a:schemeClr val="bg1"/>
              </a:solidFill>
            </a:endParaRPr>
          </a:p>
          <a:p>
            <a:pPr algn="ctr"/>
            <a:r>
              <a:rPr lang="en" sz="1333" b="1" dirty="0">
                <a:solidFill>
                  <a:schemeClr val="bg1"/>
                </a:solidFill>
              </a:rPr>
              <a:t>STAFF</a:t>
            </a:r>
            <a:endParaRPr sz="1333" b="1" dirty="0">
              <a:solidFill>
                <a:schemeClr val="bg1"/>
              </a:solidFill>
            </a:endParaRPr>
          </a:p>
        </p:txBody>
      </p:sp>
      <p:sp>
        <p:nvSpPr>
          <p:cNvPr id="37" name="Google Shape;77;p13">
            <a:extLst>
              <a:ext uri="{FF2B5EF4-FFF2-40B4-BE49-F238E27FC236}">
                <a16:creationId xmlns:a16="http://schemas.microsoft.com/office/drawing/2014/main" id="{A1656BFF-3A3A-2D43-85ED-F6A88E4A937F}"/>
              </a:ext>
            </a:extLst>
          </p:cNvPr>
          <p:cNvSpPr txBox="1"/>
          <p:nvPr/>
        </p:nvSpPr>
        <p:spPr>
          <a:xfrm>
            <a:off x="2537833" y="1954584"/>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RESOURCES</a:t>
            </a:r>
            <a:endParaRPr sz="1333" b="1" dirty="0">
              <a:solidFill>
                <a:schemeClr val="bg1"/>
              </a:solidFill>
            </a:endParaRPr>
          </a:p>
        </p:txBody>
      </p:sp>
      <p:sp>
        <p:nvSpPr>
          <p:cNvPr id="38" name="Google Shape;78;p13">
            <a:extLst>
              <a:ext uri="{FF2B5EF4-FFF2-40B4-BE49-F238E27FC236}">
                <a16:creationId xmlns:a16="http://schemas.microsoft.com/office/drawing/2014/main" id="{B23E15B9-C952-2748-8555-16633C68510C}"/>
              </a:ext>
            </a:extLst>
          </p:cNvPr>
          <p:cNvSpPr txBox="1"/>
          <p:nvPr/>
        </p:nvSpPr>
        <p:spPr>
          <a:xfrm>
            <a:off x="7511433" y="1735533"/>
            <a:ext cx="1841600" cy="792000"/>
          </a:xfrm>
          <a:prstGeom prst="rect">
            <a:avLst/>
          </a:prstGeom>
          <a:noFill/>
          <a:ln>
            <a:noFill/>
          </a:ln>
        </p:spPr>
        <p:txBody>
          <a:bodyPr spcFirstLastPara="1" wrap="square" lIns="121900" tIns="121900" rIns="121900" bIns="121900" anchor="t" anchorCtr="0">
            <a:noAutofit/>
          </a:bodyPr>
          <a:lstStyle/>
          <a:p>
            <a:pPr algn="ctr"/>
            <a:r>
              <a:rPr lang="en" sz="1333" b="1">
                <a:solidFill>
                  <a:schemeClr val="bg1"/>
                </a:solidFill>
              </a:rPr>
              <a:t>SYSTEMS</a:t>
            </a:r>
            <a:endParaRPr sz="1333" b="1" dirty="0">
              <a:solidFill>
                <a:schemeClr val="bg1"/>
              </a:solidFill>
            </a:endParaRPr>
          </a:p>
        </p:txBody>
      </p:sp>
      <p:sp>
        <p:nvSpPr>
          <p:cNvPr id="39" name="Google Shape;79;p13">
            <a:extLst>
              <a:ext uri="{FF2B5EF4-FFF2-40B4-BE49-F238E27FC236}">
                <a16:creationId xmlns:a16="http://schemas.microsoft.com/office/drawing/2014/main" id="{28B393ED-032B-E64D-8E0D-594921E123F8}"/>
              </a:ext>
            </a:extLst>
          </p:cNvPr>
          <p:cNvSpPr txBox="1"/>
          <p:nvPr/>
        </p:nvSpPr>
        <p:spPr>
          <a:xfrm>
            <a:off x="10139467" y="495267"/>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FEDERAL</a:t>
            </a:r>
            <a:endParaRPr sz="1333" b="1" dirty="0">
              <a:solidFill>
                <a:schemeClr val="bg1"/>
              </a:solidFill>
            </a:endParaRPr>
          </a:p>
          <a:p>
            <a:pPr algn="ctr"/>
            <a:r>
              <a:rPr lang="en" sz="1333" b="1" dirty="0">
                <a:solidFill>
                  <a:schemeClr val="bg1"/>
                </a:solidFill>
              </a:rPr>
              <a:t>POLICIES</a:t>
            </a:r>
            <a:endParaRPr sz="1333" b="1" dirty="0">
              <a:solidFill>
                <a:schemeClr val="bg1"/>
              </a:solidFill>
            </a:endParaRPr>
          </a:p>
        </p:txBody>
      </p:sp>
      <p:sp>
        <p:nvSpPr>
          <p:cNvPr id="40" name="Google Shape;80;p13">
            <a:extLst>
              <a:ext uri="{FF2B5EF4-FFF2-40B4-BE49-F238E27FC236}">
                <a16:creationId xmlns:a16="http://schemas.microsoft.com/office/drawing/2014/main" id="{42A56863-B9C4-534A-966A-5CA4B4D48CCA}"/>
              </a:ext>
            </a:extLst>
          </p:cNvPr>
          <p:cNvSpPr txBox="1"/>
          <p:nvPr/>
        </p:nvSpPr>
        <p:spPr>
          <a:xfrm>
            <a:off x="100801" y="495267"/>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STATE </a:t>
            </a:r>
            <a:endParaRPr sz="1333" b="1" dirty="0">
              <a:solidFill>
                <a:schemeClr val="bg1"/>
              </a:solidFill>
            </a:endParaRPr>
          </a:p>
          <a:p>
            <a:pPr algn="ctr"/>
            <a:r>
              <a:rPr lang="en" sz="1333" b="1" dirty="0">
                <a:solidFill>
                  <a:schemeClr val="bg1"/>
                </a:solidFill>
              </a:rPr>
              <a:t>POLICIES</a:t>
            </a:r>
            <a:endParaRPr sz="1333" b="1" dirty="0">
              <a:solidFill>
                <a:schemeClr val="bg1"/>
              </a:solidFill>
            </a:endParaRPr>
          </a:p>
        </p:txBody>
      </p:sp>
      <p:sp>
        <p:nvSpPr>
          <p:cNvPr id="41" name="Google Shape;81;p13">
            <a:extLst>
              <a:ext uri="{FF2B5EF4-FFF2-40B4-BE49-F238E27FC236}">
                <a16:creationId xmlns:a16="http://schemas.microsoft.com/office/drawing/2014/main" id="{17CA766C-BAA9-F043-A5B1-FAFF7896F0BC}"/>
              </a:ext>
            </a:extLst>
          </p:cNvPr>
          <p:cNvSpPr txBox="1"/>
          <p:nvPr/>
        </p:nvSpPr>
        <p:spPr>
          <a:xfrm>
            <a:off x="3225520" y="4668185"/>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DISTRICT</a:t>
            </a:r>
            <a:endParaRPr sz="1333" b="1" dirty="0">
              <a:solidFill>
                <a:schemeClr val="bg1"/>
              </a:solidFill>
            </a:endParaRPr>
          </a:p>
          <a:p>
            <a:pPr algn="ctr"/>
            <a:r>
              <a:rPr lang="en" sz="1333" b="1" dirty="0">
                <a:solidFill>
                  <a:schemeClr val="bg1"/>
                </a:solidFill>
              </a:rPr>
              <a:t>DEPARTMENTS</a:t>
            </a:r>
            <a:endParaRPr sz="1333" b="1" dirty="0">
              <a:solidFill>
                <a:schemeClr val="bg1"/>
              </a:solidFill>
            </a:endParaRPr>
          </a:p>
        </p:txBody>
      </p:sp>
      <p:sp>
        <p:nvSpPr>
          <p:cNvPr id="42" name="Google Shape;82;p13">
            <a:extLst>
              <a:ext uri="{FF2B5EF4-FFF2-40B4-BE49-F238E27FC236}">
                <a16:creationId xmlns:a16="http://schemas.microsoft.com/office/drawing/2014/main" id="{77E0E9A6-328B-F849-9A31-7909BA1CE493}"/>
              </a:ext>
            </a:extLst>
          </p:cNvPr>
          <p:cNvSpPr txBox="1"/>
          <p:nvPr/>
        </p:nvSpPr>
        <p:spPr>
          <a:xfrm>
            <a:off x="5200926" y="884060"/>
            <a:ext cx="1841600" cy="792000"/>
          </a:xfrm>
          <a:prstGeom prst="rect">
            <a:avLst/>
          </a:prstGeom>
          <a:noFill/>
          <a:ln>
            <a:noFill/>
          </a:ln>
        </p:spPr>
        <p:txBody>
          <a:bodyPr spcFirstLastPara="1" wrap="square" lIns="121900" tIns="121900" rIns="121900" bIns="121900" anchor="t" anchorCtr="0">
            <a:noAutofit/>
          </a:bodyPr>
          <a:lstStyle/>
          <a:p>
            <a:pPr algn="ctr"/>
            <a:r>
              <a:rPr lang="en" sz="2400" b="1" dirty="0">
                <a:solidFill>
                  <a:schemeClr val="bg1"/>
                </a:solidFill>
              </a:rPr>
              <a:t>DISTRICT</a:t>
            </a:r>
            <a:endParaRPr sz="2400" b="1" dirty="0">
              <a:solidFill>
                <a:schemeClr val="bg1"/>
              </a:solidFill>
            </a:endParaRPr>
          </a:p>
        </p:txBody>
      </p:sp>
      <p:sp>
        <p:nvSpPr>
          <p:cNvPr id="43" name="Google Shape;83;p13">
            <a:extLst>
              <a:ext uri="{FF2B5EF4-FFF2-40B4-BE49-F238E27FC236}">
                <a16:creationId xmlns:a16="http://schemas.microsoft.com/office/drawing/2014/main" id="{B9BF972E-3E8F-F146-9A6A-081FFCC7D175}"/>
              </a:ext>
            </a:extLst>
          </p:cNvPr>
          <p:cNvSpPr txBox="1"/>
          <p:nvPr/>
        </p:nvSpPr>
        <p:spPr>
          <a:xfrm>
            <a:off x="5208733" y="1578267"/>
            <a:ext cx="1841600" cy="792000"/>
          </a:xfrm>
          <a:prstGeom prst="rect">
            <a:avLst/>
          </a:prstGeom>
          <a:noFill/>
          <a:ln>
            <a:noFill/>
          </a:ln>
        </p:spPr>
        <p:txBody>
          <a:bodyPr spcFirstLastPara="1" wrap="square" lIns="121900" tIns="121900" rIns="121900" bIns="121900" anchor="t" anchorCtr="0">
            <a:noAutofit/>
          </a:bodyPr>
          <a:lstStyle/>
          <a:p>
            <a:pPr algn="ctr"/>
            <a:r>
              <a:rPr lang="en" sz="2400" b="1">
                <a:solidFill>
                  <a:schemeClr val="bg1"/>
                </a:solidFill>
              </a:rPr>
              <a:t>SCHOOL</a:t>
            </a:r>
            <a:endParaRPr sz="2400" b="1" dirty="0">
              <a:solidFill>
                <a:schemeClr val="bg1"/>
              </a:solidFill>
            </a:endParaRPr>
          </a:p>
        </p:txBody>
      </p:sp>
      <p:sp>
        <p:nvSpPr>
          <p:cNvPr id="44" name="Google Shape;84;p13">
            <a:extLst>
              <a:ext uri="{FF2B5EF4-FFF2-40B4-BE49-F238E27FC236}">
                <a16:creationId xmlns:a16="http://schemas.microsoft.com/office/drawing/2014/main" id="{E1DDCA45-11CB-304C-B66E-81E370D0D693}"/>
              </a:ext>
            </a:extLst>
          </p:cNvPr>
          <p:cNvSpPr txBox="1"/>
          <p:nvPr/>
        </p:nvSpPr>
        <p:spPr>
          <a:xfrm>
            <a:off x="4838919" y="247277"/>
            <a:ext cx="2482162" cy="625716"/>
          </a:xfrm>
          <a:prstGeom prst="rect">
            <a:avLst/>
          </a:prstGeom>
          <a:noFill/>
          <a:ln>
            <a:noFill/>
          </a:ln>
        </p:spPr>
        <p:txBody>
          <a:bodyPr spcFirstLastPara="1" wrap="square" lIns="121900" tIns="121900" rIns="121900" bIns="121900" anchor="t" anchorCtr="0">
            <a:noAutofit/>
          </a:bodyPr>
          <a:lstStyle/>
          <a:p>
            <a:pPr algn="ctr"/>
            <a:r>
              <a:rPr lang="en" sz="2400" b="1" dirty="0">
                <a:solidFill>
                  <a:schemeClr val="bg1"/>
                </a:solidFill>
              </a:rPr>
              <a:t>COMMUNITY</a:t>
            </a:r>
            <a:endParaRPr sz="2400" b="1" dirty="0">
              <a:solidFill>
                <a:schemeClr val="bg1"/>
              </a:solidFill>
            </a:endParaRPr>
          </a:p>
        </p:txBody>
      </p:sp>
      <p:sp>
        <p:nvSpPr>
          <p:cNvPr id="45" name="Google Shape;85;p13">
            <a:extLst>
              <a:ext uri="{FF2B5EF4-FFF2-40B4-BE49-F238E27FC236}">
                <a16:creationId xmlns:a16="http://schemas.microsoft.com/office/drawing/2014/main" id="{3BF8481F-3203-DC4D-A3DD-26F669D116D6}"/>
              </a:ext>
            </a:extLst>
          </p:cNvPr>
          <p:cNvSpPr txBox="1"/>
          <p:nvPr/>
        </p:nvSpPr>
        <p:spPr>
          <a:xfrm>
            <a:off x="9331700" y="3945952"/>
            <a:ext cx="1841600" cy="792000"/>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ELECTED OFFICIALS</a:t>
            </a:r>
            <a:endParaRPr sz="1333" b="1" dirty="0">
              <a:solidFill>
                <a:schemeClr val="bg1"/>
              </a:solidFill>
            </a:endParaRPr>
          </a:p>
        </p:txBody>
      </p:sp>
      <p:sp>
        <p:nvSpPr>
          <p:cNvPr id="46" name="Google Shape;86;p13">
            <a:extLst>
              <a:ext uri="{FF2B5EF4-FFF2-40B4-BE49-F238E27FC236}">
                <a16:creationId xmlns:a16="http://schemas.microsoft.com/office/drawing/2014/main" id="{CB28E4F7-977D-8F4C-BEEE-733BC4F8BE6B}"/>
              </a:ext>
            </a:extLst>
          </p:cNvPr>
          <p:cNvSpPr/>
          <p:nvPr/>
        </p:nvSpPr>
        <p:spPr>
          <a:xfrm>
            <a:off x="2424812" y="759467"/>
            <a:ext cx="7527200" cy="5331200"/>
          </a:xfrm>
          <a:prstGeom prst="ellipse">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b="1" dirty="0">
              <a:solidFill>
                <a:schemeClr val="bg1"/>
              </a:solidFill>
              <a:highlight>
                <a:srgbClr val="FCE5CD"/>
              </a:highlight>
            </a:endParaRPr>
          </a:p>
        </p:txBody>
      </p:sp>
      <p:sp>
        <p:nvSpPr>
          <p:cNvPr id="47" name="Google Shape;65;p13">
            <a:extLst>
              <a:ext uri="{FF2B5EF4-FFF2-40B4-BE49-F238E27FC236}">
                <a16:creationId xmlns:a16="http://schemas.microsoft.com/office/drawing/2014/main" id="{933DC156-4F2E-A840-B09A-C502F5C5E902}"/>
              </a:ext>
            </a:extLst>
          </p:cNvPr>
          <p:cNvSpPr txBox="1"/>
          <p:nvPr/>
        </p:nvSpPr>
        <p:spPr>
          <a:xfrm>
            <a:off x="3392609" y="5850152"/>
            <a:ext cx="5525764" cy="588547"/>
          </a:xfrm>
          <a:prstGeom prst="rect">
            <a:avLst/>
          </a:prstGeom>
          <a:noFill/>
          <a:ln>
            <a:noFill/>
          </a:ln>
        </p:spPr>
        <p:txBody>
          <a:bodyPr spcFirstLastPara="1" wrap="square" lIns="121900" tIns="121900" rIns="121900" bIns="121900" anchor="t" anchorCtr="0">
            <a:noAutofit/>
          </a:bodyPr>
          <a:lstStyle/>
          <a:p>
            <a:pPr algn="ctr"/>
            <a:r>
              <a:rPr lang="en" sz="1333" b="1" dirty="0">
                <a:solidFill>
                  <a:schemeClr val="bg1"/>
                </a:solidFill>
              </a:rPr>
              <a:t>COMMUNITY-BASED ORGANIZATIONS</a:t>
            </a:r>
            <a:endParaRPr sz="1333" b="1" dirty="0">
              <a:solidFill>
                <a:schemeClr val="bg1"/>
              </a:solidFill>
            </a:endParaRPr>
          </a:p>
        </p:txBody>
      </p:sp>
    </p:spTree>
    <p:extLst>
      <p:ext uri="{BB962C8B-B14F-4D97-AF65-F5344CB8AC3E}">
        <p14:creationId xmlns:p14="http://schemas.microsoft.com/office/powerpoint/2010/main" val="268405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23ED-8565-CC4D-BD35-BD117DA64702}"/>
              </a:ext>
            </a:extLst>
          </p:cNvPr>
          <p:cNvSpPr>
            <a:spLocks noGrp="1"/>
          </p:cNvSpPr>
          <p:nvPr>
            <p:ph type="title"/>
          </p:nvPr>
        </p:nvSpPr>
        <p:spPr/>
        <p:txBody>
          <a:bodyPr/>
          <a:lstStyle/>
          <a:p>
            <a:r>
              <a:rPr lang="en-US" dirty="0"/>
              <a:t>Root Cause Trends</a:t>
            </a:r>
          </a:p>
        </p:txBody>
      </p:sp>
      <p:graphicFrame>
        <p:nvGraphicFramePr>
          <p:cNvPr id="4" name="Content Placeholder 3">
            <a:extLst>
              <a:ext uri="{FF2B5EF4-FFF2-40B4-BE49-F238E27FC236}">
                <a16:creationId xmlns:a16="http://schemas.microsoft.com/office/drawing/2014/main" id="{203A583F-630E-FC40-8B9E-D219FA78D23A}"/>
              </a:ext>
            </a:extLst>
          </p:cNvPr>
          <p:cNvGraphicFramePr>
            <a:graphicFrameLocks noGrp="1"/>
          </p:cNvGraphicFramePr>
          <p:nvPr>
            <p:ph idx="1"/>
            <p:extLst>
              <p:ext uri="{D42A27DB-BD31-4B8C-83A1-F6EECF244321}">
                <p14:modId xmlns:p14="http://schemas.microsoft.com/office/powerpoint/2010/main" val="2884788548"/>
              </p:ext>
            </p:extLst>
          </p:nvPr>
        </p:nvGraphicFramePr>
        <p:xfrm>
          <a:off x="435429" y="1709057"/>
          <a:ext cx="11157856" cy="2651760"/>
        </p:xfrm>
        <a:graphic>
          <a:graphicData uri="http://schemas.openxmlformats.org/drawingml/2006/table">
            <a:tbl>
              <a:tblPr firstRow="1" bandRow="1">
                <a:tableStyleId>{5C22544A-7EE6-4342-B048-85BDC9FD1C3A}</a:tableStyleId>
              </a:tblPr>
              <a:tblGrid>
                <a:gridCol w="2789464">
                  <a:extLst>
                    <a:ext uri="{9D8B030D-6E8A-4147-A177-3AD203B41FA5}">
                      <a16:colId xmlns:a16="http://schemas.microsoft.com/office/drawing/2014/main" val="3100657694"/>
                    </a:ext>
                  </a:extLst>
                </a:gridCol>
                <a:gridCol w="2789464">
                  <a:extLst>
                    <a:ext uri="{9D8B030D-6E8A-4147-A177-3AD203B41FA5}">
                      <a16:colId xmlns:a16="http://schemas.microsoft.com/office/drawing/2014/main" val="2172509849"/>
                    </a:ext>
                  </a:extLst>
                </a:gridCol>
                <a:gridCol w="2789464">
                  <a:extLst>
                    <a:ext uri="{9D8B030D-6E8A-4147-A177-3AD203B41FA5}">
                      <a16:colId xmlns:a16="http://schemas.microsoft.com/office/drawing/2014/main" val="2949373631"/>
                    </a:ext>
                  </a:extLst>
                </a:gridCol>
                <a:gridCol w="2789464">
                  <a:extLst>
                    <a:ext uri="{9D8B030D-6E8A-4147-A177-3AD203B41FA5}">
                      <a16:colId xmlns:a16="http://schemas.microsoft.com/office/drawing/2014/main" val="1689018566"/>
                    </a:ext>
                  </a:extLst>
                </a:gridCol>
              </a:tblGrid>
              <a:tr h="370840">
                <a:tc>
                  <a:txBody>
                    <a:bodyPr/>
                    <a:lstStyle/>
                    <a:p>
                      <a:pPr algn="ctr"/>
                      <a:r>
                        <a:rPr lang="en-US" dirty="0"/>
                        <a:t>NJSLA</a:t>
                      </a:r>
                    </a:p>
                  </a:txBody>
                  <a:tcPr/>
                </a:tc>
                <a:tc>
                  <a:txBody>
                    <a:bodyPr/>
                    <a:lstStyle/>
                    <a:p>
                      <a:pPr algn="ctr"/>
                      <a:r>
                        <a:rPr lang="en-US" dirty="0"/>
                        <a:t>Harassment, Intimidation, &amp; Bullying</a:t>
                      </a:r>
                    </a:p>
                  </a:txBody>
                  <a:tcPr/>
                </a:tc>
                <a:tc>
                  <a:txBody>
                    <a:bodyPr/>
                    <a:lstStyle/>
                    <a:p>
                      <a:pPr algn="ctr"/>
                      <a:r>
                        <a:rPr lang="en-US" dirty="0"/>
                        <a:t>Suspension</a:t>
                      </a:r>
                    </a:p>
                  </a:txBody>
                  <a:tcPr/>
                </a:tc>
                <a:tc>
                  <a:txBody>
                    <a:bodyPr/>
                    <a:lstStyle/>
                    <a:p>
                      <a:pPr algn="ctr"/>
                      <a:r>
                        <a:rPr lang="en-US" dirty="0"/>
                        <a:t>Attendance</a:t>
                      </a:r>
                    </a:p>
                  </a:txBody>
                  <a:tcPr/>
                </a:tc>
                <a:extLst>
                  <a:ext uri="{0D108BD9-81ED-4DB2-BD59-A6C34878D82A}">
                    <a16:rowId xmlns:a16="http://schemas.microsoft.com/office/drawing/2014/main" val="597323628"/>
                  </a:ext>
                </a:extLst>
              </a:tr>
              <a:tr h="370840">
                <a:tc>
                  <a:txBody>
                    <a:bodyPr/>
                    <a:lstStyle/>
                    <a:p>
                      <a:pPr marL="285750" indent="-285750">
                        <a:buFont typeface="Arial" panose="020B0604020202020204" pitchFamily="34" charset="0"/>
                        <a:buChar char="•"/>
                      </a:pPr>
                      <a:r>
                        <a:rPr lang="en-US" dirty="0"/>
                        <a:t>Instability</a:t>
                      </a:r>
                    </a:p>
                    <a:p>
                      <a:pPr marL="285750" indent="-285750">
                        <a:buFont typeface="Arial" panose="020B0604020202020204" pitchFamily="34" charset="0"/>
                        <a:buChar char="•"/>
                      </a:pPr>
                      <a:r>
                        <a:rPr lang="en-US" dirty="0"/>
                        <a:t>Testing</a:t>
                      </a:r>
                    </a:p>
                    <a:p>
                      <a:pPr marL="285750" indent="-285750">
                        <a:buFont typeface="Arial" panose="020B0604020202020204" pitchFamily="34" charset="0"/>
                        <a:buChar char="•"/>
                      </a:pPr>
                      <a:r>
                        <a:rPr lang="en-US" dirty="0"/>
                        <a:t>Foundational Skills</a:t>
                      </a:r>
                    </a:p>
                    <a:p>
                      <a:pPr marL="285750" indent="-285750">
                        <a:buFont typeface="Arial" panose="020B0604020202020204" pitchFamily="34" charset="0"/>
                        <a:buChar char="•"/>
                      </a:pPr>
                      <a:r>
                        <a:rPr lang="en-US" dirty="0"/>
                        <a:t>Supports</a:t>
                      </a:r>
                    </a:p>
                  </a:txBody>
                  <a:tcPr/>
                </a:tc>
                <a:tc>
                  <a:txBody>
                    <a:bodyPr/>
                    <a:lstStyle/>
                    <a:p>
                      <a:pPr marL="285750" indent="-285750">
                        <a:buFont typeface="Arial" panose="020B0604020202020204" pitchFamily="34" charset="0"/>
                        <a:buChar char="•"/>
                      </a:pPr>
                      <a:r>
                        <a:rPr lang="en-US" dirty="0"/>
                        <a:t>Understanding Policy</a:t>
                      </a:r>
                    </a:p>
                    <a:p>
                      <a:pPr marL="285750" indent="-285750">
                        <a:buFont typeface="Arial" panose="020B0604020202020204" pitchFamily="34" charset="0"/>
                        <a:buChar char="•"/>
                      </a:pPr>
                      <a:r>
                        <a:rPr lang="en-US" dirty="0"/>
                        <a:t>Social Emotional Learning</a:t>
                      </a:r>
                    </a:p>
                    <a:p>
                      <a:pPr marL="285750" indent="-285750">
                        <a:buFont typeface="Arial" panose="020B0604020202020204" pitchFamily="34" charset="0"/>
                        <a:buChar char="•"/>
                      </a:pPr>
                      <a:r>
                        <a:rPr lang="en-US" dirty="0"/>
                        <a:t>Relationships</a:t>
                      </a:r>
                    </a:p>
                    <a:p>
                      <a:pPr marL="285750" indent="-285750">
                        <a:buFont typeface="Arial" panose="020B0604020202020204" pitchFamily="34" charset="0"/>
                        <a:buChar char="•"/>
                      </a:pPr>
                      <a:r>
                        <a:rPr lang="en-US" dirty="0"/>
                        <a:t>Training/Professional Development</a:t>
                      </a:r>
                    </a:p>
                  </a:txBody>
                  <a:tcPr/>
                </a:tc>
                <a:tc>
                  <a:txBody>
                    <a:bodyPr/>
                    <a:lstStyle/>
                    <a:p>
                      <a:pPr marL="285750" indent="-285750">
                        <a:buFont typeface="Arial" panose="020B0604020202020204" pitchFamily="34" charset="0"/>
                        <a:buChar char="•"/>
                      </a:pPr>
                      <a:r>
                        <a:rPr lang="en-US" dirty="0"/>
                        <a:t>Implementation</a:t>
                      </a:r>
                    </a:p>
                    <a:p>
                      <a:pPr marL="285750" indent="-285750">
                        <a:buFont typeface="Arial" panose="020B0604020202020204" pitchFamily="34" charset="0"/>
                        <a:buChar char="•"/>
                      </a:pPr>
                      <a:r>
                        <a:rPr lang="en-US" dirty="0"/>
                        <a:t>Restorative Practices</a:t>
                      </a:r>
                    </a:p>
                    <a:p>
                      <a:pPr marL="285750" indent="-285750">
                        <a:buFont typeface="Arial" panose="020B0604020202020204" pitchFamily="34" charset="0"/>
                        <a:buChar char="•"/>
                      </a:pPr>
                      <a:r>
                        <a:rPr lang="en-US" dirty="0"/>
                        <a:t>Training/Professional Development</a:t>
                      </a:r>
                    </a:p>
                    <a:p>
                      <a:pPr marL="285750" indent="-285750">
                        <a:buFont typeface="Arial" panose="020B0604020202020204" pitchFamily="34" charset="0"/>
                        <a:buChar char="•"/>
                      </a:pPr>
                      <a:r>
                        <a:rPr lang="en-US" dirty="0"/>
                        <a:t>Social Emotional Learning</a:t>
                      </a:r>
                    </a:p>
                    <a:p>
                      <a:pPr marL="285750" indent="-285750">
                        <a:buFont typeface="Arial" panose="020B0604020202020204" pitchFamily="34" charset="0"/>
                        <a:buChar char="•"/>
                      </a:pPr>
                      <a:r>
                        <a:rPr lang="en-US" dirty="0"/>
                        <a:t>Trauma</a:t>
                      </a:r>
                    </a:p>
                  </a:txBody>
                  <a:tcPr/>
                </a:tc>
                <a:tc>
                  <a:txBody>
                    <a:bodyPr/>
                    <a:lstStyle/>
                    <a:p>
                      <a:pPr marL="285750" indent="-285750">
                        <a:buFont typeface="Arial" panose="020B0604020202020204" pitchFamily="34" charset="0"/>
                        <a:buChar char="•"/>
                      </a:pPr>
                      <a:r>
                        <a:rPr lang="en-US" dirty="0"/>
                        <a:t>Student Obligations</a:t>
                      </a:r>
                    </a:p>
                    <a:p>
                      <a:pPr marL="285750" indent="-285750">
                        <a:buFont typeface="Arial" panose="020B0604020202020204" pitchFamily="34" charset="0"/>
                        <a:buChar char="•"/>
                      </a:pPr>
                      <a:r>
                        <a:rPr lang="en-US" dirty="0"/>
                        <a:t>Relationships</a:t>
                      </a:r>
                    </a:p>
                    <a:p>
                      <a:pPr marL="285750" indent="-285750">
                        <a:buFont typeface="Arial" panose="020B0604020202020204" pitchFamily="34" charset="0"/>
                        <a:buChar char="•"/>
                      </a:pPr>
                      <a:r>
                        <a:rPr lang="en-US" dirty="0"/>
                        <a:t>Location of schools</a:t>
                      </a:r>
                    </a:p>
                    <a:p>
                      <a:pPr marL="285750" indent="-285750">
                        <a:buFont typeface="Arial" panose="020B0604020202020204" pitchFamily="34" charset="0"/>
                        <a:buChar char="•"/>
                      </a:pPr>
                      <a:r>
                        <a:rPr lang="en-US" dirty="0"/>
                        <a:t>Illness</a:t>
                      </a:r>
                    </a:p>
                    <a:p>
                      <a:pPr marL="285750" indent="-285750">
                        <a:buFont typeface="Arial" panose="020B0604020202020204" pitchFamily="34" charset="0"/>
                        <a:buChar char="•"/>
                      </a:pPr>
                      <a:r>
                        <a:rPr lang="en-US" dirty="0"/>
                        <a:t>Weather</a:t>
                      </a:r>
                    </a:p>
                  </a:txBody>
                  <a:tcPr/>
                </a:tc>
                <a:extLst>
                  <a:ext uri="{0D108BD9-81ED-4DB2-BD59-A6C34878D82A}">
                    <a16:rowId xmlns:a16="http://schemas.microsoft.com/office/drawing/2014/main" val="1133585333"/>
                  </a:ext>
                </a:extLst>
              </a:tr>
            </a:tbl>
          </a:graphicData>
        </a:graphic>
      </p:graphicFrame>
    </p:spTree>
    <p:extLst>
      <p:ext uri="{BB962C8B-B14F-4D97-AF65-F5344CB8AC3E}">
        <p14:creationId xmlns:p14="http://schemas.microsoft.com/office/powerpoint/2010/main" val="34310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6ef56e8040_0_857"/>
          <p:cNvSpPr/>
          <p:nvPr/>
        </p:nvSpPr>
        <p:spPr>
          <a:xfrm>
            <a:off x="0" y="-10391"/>
            <a:ext cx="12192000" cy="1943100"/>
          </a:xfrm>
          <a:prstGeom prst="rect">
            <a:avLst/>
          </a:prstGeom>
          <a:solidFill>
            <a:srgbClr val="FF99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5" name="Google Shape;205;g6ef56e8040_0_857"/>
          <p:cNvSpPr txBox="1">
            <a:spLocks noGrp="1"/>
          </p:cNvSpPr>
          <p:nvPr>
            <p:ph type="title"/>
          </p:nvPr>
        </p:nvSpPr>
        <p:spPr>
          <a:xfrm>
            <a:off x="391378" y="320675"/>
            <a:ext cx="114075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5000">
                <a:solidFill>
                  <a:schemeClr val="lt1"/>
                </a:solidFill>
              </a:rPr>
              <a:t>Strategic Planning Meeting # 3 Objective</a:t>
            </a:r>
            <a:endParaRPr/>
          </a:p>
        </p:txBody>
      </p:sp>
      <p:sp>
        <p:nvSpPr>
          <p:cNvPr id="206" name="Google Shape;206;g6ef56e8040_0_857"/>
          <p:cNvSpPr txBox="1"/>
          <p:nvPr/>
        </p:nvSpPr>
        <p:spPr>
          <a:xfrm>
            <a:off x="10571516" y="6033479"/>
            <a:ext cx="782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600"/>
              </a:spcAft>
              <a:buClr>
                <a:srgbClr val="000000"/>
              </a:buClr>
              <a:buSzPts val="1050"/>
              <a:buFont typeface="Arial"/>
              <a:buNone/>
            </a:pPr>
            <a:fld id="{00000000-1234-1234-1234-123412341234}" type="slidenum">
              <a:rPr lang="en-US" sz="1050" b="0" i="0" u="none" strike="noStrike" cap="none">
                <a:solidFill>
                  <a:srgbClr val="000000"/>
                </a:solidFill>
                <a:latin typeface="Impact"/>
                <a:ea typeface="Impact"/>
                <a:cs typeface="Impact"/>
                <a:sym typeface="Impact"/>
              </a:rPr>
              <a:t>17</a:t>
            </a:fld>
            <a:endParaRPr sz="1050" b="0" i="0" u="none" strike="noStrike" cap="none">
              <a:solidFill>
                <a:srgbClr val="000000"/>
              </a:solidFill>
              <a:latin typeface="Impact"/>
              <a:ea typeface="Impact"/>
              <a:cs typeface="Impact"/>
              <a:sym typeface="Impact"/>
            </a:endParaRPr>
          </a:p>
        </p:txBody>
      </p:sp>
      <p:sp>
        <p:nvSpPr>
          <p:cNvPr id="207" name="Google Shape;207;g6ef56e8040_0_857"/>
          <p:cNvSpPr/>
          <p:nvPr/>
        </p:nvSpPr>
        <p:spPr>
          <a:xfrm>
            <a:off x="391378" y="3285884"/>
            <a:ext cx="114075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000" b="0" i="0" u="none" strike="noStrike" cap="none">
                <a:solidFill>
                  <a:schemeClr val="dk1"/>
                </a:solidFill>
                <a:latin typeface="Arial"/>
                <a:ea typeface="Arial"/>
                <a:cs typeface="Arial"/>
                <a:sym typeface="Arial"/>
              </a:rPr>
              <a:t>Identify strategies to guide the district’s progress toward the OPS vision. </a:t>
            </a:r>
            <a:endParaRPr sz="40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350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DE77-2EBF-844D-856F-5856F5EFB261}"/>
              </a:ext>
            </a:extLst>
          </p:cNvPr>
          <p:cNvSpPr>
            <a:spLocks noGrp="1"/>
          </p:cNvSpPr>
          <p:nvPr>
            <p:ph type="title"/>
          </p:nvPr>
        </p:nvSpPr>
        <p:spPr/>
        <p:txBody>
          <a:bodyPr>
            <a:normAutofit fontScale="90000"/>
          </a:bodyPr>
          <a:lstStyle/>
          <a:p>
            <a:r>
              <a:rPr lang="en-US" dirty="0"/>
              <a:t>Developing Strategies </a:t>
            </a:r>
            <a:r>
              <a:rPr lang="en-US"/>
              <a:t>for Transformation</a:t>
            </a:r>
            <a:endParaRPr lang="en-US" dirty="0"/>
          </a:p>
        </p:txBody>
      </p:sp>
      <p:graphicFrame>
        <p:nvGraphicFramePr>
          <p:cNvPr id="4" name="Content Placeholder 3">
            <a:extLst>
              <a:ext uri="{FF2B5EF4-FFF2-40B4-BE49-F238E27FC236}">
                <a16:creationId xmlns:a16="http://schemas.microsoft.com/office/drawing/2014/main" id="{CE2BE379-FA1C-7449-968B-70D4586E2D93}"/>
              </a:ext>
            </a:extLst>
          </p:cNvPr>
          <p:cNvGraphicFramePr>
            <a:graphicFrameLocks noGrp="1"/>
          </p:cNvGraphicFramePr>
          <p:nvPr>
            <p:ph idx="1"/>
            <p:extLst>
              <p:ext uri="{D42A27DB-BD31-4B8C-83A1-F6EECF244321}">
                <p14:modId xmlns:p14="http://schemas.microsoft.com/office/powerpoint/2010/main" val="1617091321"/>
              </p:ext>
            </p:extLst>
          </p:nvPr>
        </p:nvGraphicFramePr>
        <p:xfrm>
          <a:off x="344557" y="1584007"/>
          <a:ext cx="11449878" cy="4856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5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0CD3-6589-B34F-BF8D-0D44230EAFFF}"/>
              </a:ext>
            </a:extLst>
          </p:cNvPr>
          <p:cNvSpPr>
            <a:spLocks noGrp="1"/>
          </p:cNvSpPr>
          <p:nvPr>
            <p:ph type="title"/>
          </p:nvPr>
        </p:nvSpPr>
        <p:spPr>
          <a:xfrm>
            <a:off x="1200151" y="244158"/>
            <a:ext cx="9793816" cy="1339850"/>
          </a:xfrm>
        </p:spPr>
        <p:txBody>
          <a:bodyPr/>
          <a:lstStyle/>
          <a:p>
            <a:r>
              <a:rPr lang="en-US" dirty="0"/>
              <a:t>CREED TEAM</a:t>
            </a:r>
          </a:p>
        </p:txBody>
      </p:sp>
      <p:sp>
        <p:nvSpPr>
          <p:cNvPr id="3" name="Content Placeholder 2">
            <a:extLst>
              <a:ext uri="{FF2B5EF4-FFF2-40B4-BE49-F238E27FC236}">
                <a16:creationId xmlns:a16="http://schemas.microsoft.com/office/drawing/2014/main" id="{8C99501A-5700-5F4C-AD8C-AC2160B717EA}"/>
              </a:ext>
            </a:extLst>
          </p:cNvPr>
          <p:cNvSpPr>
            <a:spLocks noGrp="1"/>
          </p:cNvSpPr>
          <p:nvPr>
            <p:ph idx="1"/>
          </p:nvPr>
        </p:nvSpPr>
        <p:spPr>
          <a:xfrm>
            <a:off x="365760" y="1767840"/>
            <a:ext cx="11490960" cy="4846001"/>
          </a:xfrm>
        </p:spPr>
        <p:txBody>
          <a:bodyPr>
            <a:normAutofit/>
          </a:bodyPr>
          <a:lstStyle/>
          <a:p>
            <a:r>
              <a:rPr lang="en-US" b="1" dirty="0"/>
              <a:t>Jessica Figueroa</a:t>
            </a:r>
            <a:r>
              <a:rPr lang="en-US" dirty="0"/>
              <a:t>, Math Coach, New Venture Community School</a:t>
            </a:r>
          </a:p>
          <a:p>
            <a:r>
              <a:rPr lang="en-US" b="1" dirty="0"/>
              <a:t>Shakira Harrington</a:t>
            </a:r>
            <a:r>
              <a:rPr lang="en-US" dirty="0"/>
              <a:t>, </a:t>
            </a:r>
            <a:r>
              <a:rPr lang="en-US" b="1" dirty="0"/>
              <a:t>EdD</a:t>
            </a:r>
            <a:r>
              <a:rPr lang="en-US" dirty="0"/>
              <a:t>, Assistant Superintendent, Newark Public Schools</a:t>
            </a:r>
          </a:p>
          <a:p>
            <a:r>
              <a:rPr lang="en-US" b="1" dirty="0"/>
              <a:t>Emily Jones, PhD</a:t>
            </a:r>
            <a:r>
              <a:rPr lang="en-US" dirty="0"/>
              <a:t>, Deputy Director, Center on Culture, Race &amp; Equity (CCRE)</a:t>
            </a:r>
            <a:br>
              <a:rPr lang="en-US" dirty="0"/>
            </a:br>
            <a:r>
              <a:rPr lang="en-US" dirty="0"/>
              <a:t>Director, NYSED OSE Technical Assistance Partnership (TAP) Equity, Bank Street College of Education</a:t>
            </a:r>
          </a:p>
          <a:p>
            <a:r>
              <a:rPr lang="en-US" b="1" dirty="0"/>
              <a:t>Duke Jumah</a:t>
            </a:r>
            <a:r>
              <a:rPr lang="en-US" dirty="0"/>
              <a:t>, Dean of Students, Uncommon Schools: North Star Academy</a:t>
            </a:r>
          </a:p>
          <a:p>
            <a:r>
              <a:rPr lang="en-US" b="1" dirty="0"/>
              <a:t>LaShawn Gibson, EdD</a:t>
            </a:r>
            <a:r>
              <a:rPr lang="en-US" dirty="0"/>
              <a:t>, Principal, Hamilton Board of Education</a:t>
            </a:r>
          </a:p>
          <a:p>
            <a:r>
              <a:rPr lang="en-US" b="1" dirty="0"/>
              <a:t>Melanie Alston-</a:t>
            </a:r>
            <a:r>
              <a:rPr lang="en-US" b="1" dirty="0" err="1"/>
              <a:t>Balaputra</a:t>
            </a:r>
            <a:r>
              <a:rPr lang="en-US" dirty="0"/>
              <a:t>, Vice Principal, Bergen County Technical Schools</a:t>
            </a:r>
            <a:endParaRPr lang="en-US" b="1" dirty="0"/>
          </a:p>
          <a:p>
            <a:endParaRPr lang="en-US" dirty="0"/>
          </a:p>
        </p:txBody>
      </p:sp>
    </p:spTree>
    <p:extLst>
      <p:ext uri="{BB962C8B-B14F-4D97-AF65-F5344CB8AC3E}">
        <p14:creationId xmlns:p14="http://schemas.microsoft.com/office/powerpoint/2010/main" val="200421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279680"/>
            <a:ext cx="9793816" cy="1339850"/>
          </a:xfrm>
        </p:spPr>
        <p:txBody>
          <a:bodyPr>
            <a:normAutofit fontScale="90000"/>
          </a:bodyPr>
          <a:lstStyle/>
          <a:p>
            <a:r>
              <a:rPr lang="en-US" dirty="0"/>
              <a:t>Who are the Benefactors of a Successful Strategic Plan </a:t>
            </a:r>
          </a:p>
        </p:txBody>
      </p:sp>
      <p:sp>
        <p:nvSpPr>
          <p:cNvPr id="3" name="Content Placeholder 2"/>
          <p:cNvSpPr>
            <a:spLocks noGrp="1"/>
          </p:cNvSpPr>
          <p:nvPr>
            <p:ph idx="1"/>
          </p:nvPr>
        </p:nvSpPr>
        <p:spPr/>
        <p:txBody>
          <a:bodyPr/>
          <a:lstStyle/>
          <a:p>
            <a:r>
              <a:rPr lang="en-US" dirty="0"/>
              <a:t>Students (5,600 within the Orange Township School District)</a:t>
            </a:r>
          </a:p>
          <a:p>
            <a:r>
              <a:rPr lang="en-US" dirty="0"/>
              <a:t>Families (Preparing students to become College and Career Ready as well as 21</a:t>
            </a:r>
            <a:r>
              <a:rPr lang="en-US" baseline="30000" dirty="0"/>
              <a:t>st</a:t>
            </a:r>
            <a:r>
              <a:rPr lang="en-US" dirty="0"/>
              <a:t> Century aligned)</a:t>
            </a:r>
          </a:p>
          <a:p>
            <a:r>
              <a:rPr lang="en-US" dirty="0"/>
              <a:t>Community (If our students win, they will come back to Orange and reinvest in the community whether it be as home owners, business owners..) </a:t>
            </a:r>
          </a:p>
        </p:txBody>
      </p:sp>
    </p:spTree>
    <p:extLst>
      <p:ext uri="{BB962C8B-B14F-4D97-AF65-F5344CB8AC3E}">
        <p14:creationId xmlns:p14="http://schemas.microsoft.com/office/powerpoint/2010/main" val="201600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50DD-1A00-0340-A706-48AD03B3250F}"/>
              </a:ext>
            </a:extLst>
          </p:cNvPr>
          <p:cNvSpPr>
            <a:spLocks noGrp="1"/>
          </p:cNvSpPr>
          <p:nvPr>
            <p:ph type="title"/>
          </p:nvPr>
        </p:nvSpPr>
        <p:spPr/>
        <p:txBody>
          <a:bodyPr/>
          <a:lstStyle/>
          <a:p>
            <a:r>
              <a:rPr lang="en-US" dirty="0"/>
              <a:t>ROOM ASSIGNMENTS</a:t>
            </a:r>
          </a:p>
        </p:txBody>
      </p:sp>
      <p:sp>
        <p:nvSpPr>
          <p:cNvPr id="3" name="Content Placeholder 2">
            <a:extLst>
              <a:ext uri="{FF2B5EF4-FFF2-40B4-BE49-F238E27FC236}">
                <a16:creationId xmlns:a16="http://schemas.microsoft.com/office/drawing/2014/main" id="{BB813FDD-D751-884D-9050-9524DD9E2163}"/>
              </a:ext>
            </a:extLst>
          </p:cNvPr>
          <p:cNvSpPr>
            <a:spLocks noGrp="1"/>
          </p:cNvSpPr>
          <p:nvPr>
            <p:ph idx="1"/>
          </p:nvPr>
        </p:nvSpPr>
        <p:spPr>
          <a:xfrm>
            <a:off x="1200150" y="1737360"/>
            <a:ext cx="9793817" cy="4617720"/>
          </a:xfrm>
        </p:spPr>
        <p:txBody>
          <a:bodyPr/>
          <a:lstStyle/>
          <a:p>
            <a:r>
              <a:rPr lang="en-US" dirty="0"/>
              <a:t>\</a:t>
            </a:r>
          </a:p>
        </p:txBody>
      </p:sp>
      <p:graphicFrame>
        <p:nvGraphicFramePr>
          <p:cNvPr id="4" name="Table 3">
            <a:extLst>
              <a:ext uri="{FF2B5EF4-FFF2-40B4-BE49-F238E27FC236}">
                <a16:creationId xmlns:a16="http://schemas.microsoft.com/office/drawing/2014/main" id="{D842B08A-6AFE-944A-9782-F26869202541}"/>
              </a:ext>
            </a:extLst>
          </p:cNvPr>
          <p:cNvGraphicFramePr>
            <a:graphicFrameLocks noGrp="1"/>
          </p:cNvGraphicFramePr>
          <p:nvPr>
            <p:extLst>
              <p:ext uri="{D42A27DB-BD31-4B8C-83A1-F6EECF244321}">
                <p14:modId xmlns:p14="http://schemas.microsoft.com/office/powerpoint/2010/main" val="2799058817"/>
              </p:ext>
            </p:extLst>
          </p:nvPr>
        </p:nvGraphicFramePr>
        <p:xfrm>
          <a:off x="348343" y="1737360"/>
          <a:ext cx="11517086" cy="4643714"/>
        </p:xfrm>
        <a:graphic>
          <a:graphicData uri="http://schemas.openxmlformats.org/drawingml/2006/table">
            <a:tbl>
              <a:tblPr>
                <a:tableStyleId>{5C22544A-7EE6-4342-B048-85BDC9FD1C3A}</a:tableStyleId>
              </a:tblPr>
              <a:tblGrid>
                <a:gridCol w="3868335">
                  <a:extLst>
                    <a:ext uri="{9D8B030D-6E8A-4147-A177-3AD203B41FA5}">
                      <a16:colId xmlns:a16="http://schemas.microsoft.com/office/drawing/2014/main" val="633944625"/>
                    </a:ext>
                  </a:extLst>
                </a:gridCol>
                <a:gridCol w="3710084">
                  <a:extLst>
                    <a:ext uri="{9D8B030D-6E8A-4147-A177-3AD203B41FA5}">
                      <a16:colId xmlns:a16="http://schemas.microsoft.com/office/drawing/2014/main" val="3768538877"/>
                    </a:ext>
                  </a:extLst>
                </a:gridCol>
                <a:gridCol w="3938667">
                  <a:extLst>
                    <a:ext uri="{9D8B030D-6E8A-4147-A177-3AD203B41FA5}">
                      <a16:colId xmlns:a16="http://schemas.microsoft.com/office/drawing/2014/main" val="561302367"/>
                    </a:ext>
                  </a:extLst>
                </a:gridCol>
              </a:tblGrid>
              <a:tr h="584123">
                <a:tc>
                  <a:txBody>
                    <a:bodyPr/>
                    <a:lstStyle/>
                    <a:p>
                      <a:pPr algn="ctr" fontAlgn="ctr"/>
                      <a:r>
                        <a:rPr lang="en-US" sz="2400" u="none" strike="noStrike" dirty="0">
                          <a:effectLst/>
                        </a:rPr>
                        <a:t>Room</a:t>
                      </a:r>
                      <a:endParaRPr lang="en-US" sz="2400" b="1"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ctr" fontAlgn="ctr"/>
                      <a:r>
                        <a:rPr lang="en-US" sz="2400" u="none" strike="noStrike" dirty="0">
                          <a:effectLst/>
                        </a:rPr>
                        <a:t>OPS Facilitator</a:t>
                      </a:r>
                      <a:endParaRPr lang="en-US" sz="2400" b="1"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ctr" fontAlgn="ctr"/>
                      <a:r>
                        <a:rPr lang="en-US" sz="2400" u="none" strike="noStrike" dirty="0">
                          <a:effectLst/>
                        </a:rPr>
                        <a:t>Creed Facilitator</a:t>
                      </a:r>
                      <a:endParaRPr lang="en-US" sz="2400" b="1"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58415095"/>
                  </a:ext>
                </a:extLst>
              </a:tr>
              <a:tr h="553091">
                <a:tc>
                  <a:txBody>
                    <a:bodyPr/>
                    <a:lstStyle/>
                    <a:p>
                      <a:pPr algn="l" fontAlgn="ctr"/>
                      <a:r>
                        <a:rPr lang="en-US" sz="2400" u="none" strike="noStrike" dirty="0">
                          <a:effectLst/>
                        </a:rPr>
                        <a:t>D-203 (Green Folder)</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Dr. Russo</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Dr. Shakirah Harrington  </a:t>
                      </a:r>
                      <a:endParaRPr lang="en-US" sz="2400" b="0"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40526759"/>
                  </a:ext>
                </a:extLst>
              </a:tr>
              <a:tr h="553091">
                <a:tc>
                  <a:txBody>
                    <a:bodyPr/>
                    <a:lstStyle/>
                    <a:p>
                      <a:pPr algn="l" fontAlgn="ctr"/>
                      <a:r>
                        <a:rPr lang="en-US" sz="2400" u="none" strike="noStrike" dirty="0">
                          <a:effectLst/>
                        </a:rPr>
                        <a:t>D-202 (Yellow Folder)</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Dr. Powell</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Mr. Duke Jumah  </a:t>
                      </a:r>
                      <a:endParaRPr lang="en-US" sz="2400" b="0"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80465598"/>
                  </a:ext>
                </a:extLst>
              </a:tr>
              <a:tr h="553091">
                <a:tc>
                  <a:txBody>
                    <a:bodyPr/>
                    <a:lstStyle/>
                    <a:p>
                      <a:pPr algn="l" fontAlgn="ctr"/>
                      <a:r>
                        <a:rPr lang="en-US" sz="2400" u="none" strike="noStrike" dirty="0">
                          <a:effectLst/>
                        </a:rPr>
                        <a:t>Library (Blue Folder)</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Ms. Harris </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Dr. Emily Jones</a:t>
                      </a:r>
                      <a:endParaRPr lang="en-US" sz="2400" b="0"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769059144"/>
                  </a:ext>
                </a:extLst>
              </a:tr>
              <a:tr h="553091">
                <a:tc>
                  <a:txBody>
                    <a:bodyPr/>
                    <a:lstStyle/>
                    <a:p>
                      <a:pPr algn="l" fontAlgn="ctr"/>
                      <a:r>
                        <a:rPr lang="en-US" sz="2400" u="none" strike="noStrike" dirty="0">
                          <a:effectLst/>
                        </a:rPr>
                        <a:t>C-303 (Red Folder)</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Ms. Harper </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Ms. Melanie Alston-</a:t>
                      </a:r>
                      <a:r>
                        <a:rPr lang="en-US" sz="2400" u="none" strike="noStrike">
                          <a:effectLst/>
                        </a:rPr>
                        <a:t>Balaputra</a:t>
                      </a:r>
                      <a:endParaRPr lang="en-US" sz="2400" b="0"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77249555"/>
                  </a:ext>
                </a:extLst>
              </a:tr>
              <a:tr h="553091">
                <a:tc>
                  <a:txBody>
                    <a:bodyPr/>
                    <a:lstStyle/>
                    <a:p>
                      <a:pPr algn="l" fontAlgn="ctr"/>
                      <a:r>
                        <a:rPr lang="en-US" sz="2400" u="none" strike="noStrike" dirty="0">
                          <a:effectLst/>
                        </a:rPr>
                        <a:t>C-302 (Purple Folder)</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Ms. Dismuke  </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Dr.</a:t>
                      </a:r>
                      <a:r>
                        <a:rPr lang="en-US" sz="2400" u="none" strike="noStrike" baseline="0" dirty="0">
                          <a:effectLst/>
                        </a:rPr>
                        <a:t> LaShawn Gibson </a:t>
                      </a:r>
                      <a:endParaRPr lang="en-US" sz="2400" b="0"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52707951"/>
                  </a:ext>
                </a:extLst>
              </a:tr>
              <a:tr h="553091">
                <a:tc>
                  <a:txBody>
                    <a:bodyPr/>
                    <a:lstStyle/>
                    <a:p>
                      <a:pPr algn="l" fontAlgn="ctr"/>
                      <a:r>
                        <a:rPr lang="en-US" sz="2400" u="none" strike="noStrike" dirty="0">
                          <a:effectLst/>
                        </a:rPr>
                        <a:t>C-306 (Burgundy Folder)</a:t>
                      </a:r>
                      <a:endParaRPr lang="en-US" sz="2400" b="0" i="0" u="none" strike="noStrike" dirty="0">
                        <a:solidFill>
                          <a:srgbClr val="333333"/>
                        </a:solidFill>
                        <a:effectLst/>
                        <a:latin typeface="Times New Roman" panose="02020603050405020304" pitchFamily="18" charset="0"/>
                      </a:endParaRPr>
                    </a:p>
                  </a:txBody>
                  <a:tcPr marL="9525" marR="9525" marT="9525" marB="0" anchor="ctr"/>
                </a:tc>
                <a:tc>
                  <a:txBody>
                    <a:bodyPr/>
                    <a:lstStyle/>
                    <a:p>
                      <a:pPr algn="l" fontAlgn="ctr"/>
                      <a:r>
                        <a:rPr lang="en-US" sz="2400" b="0" i="0" u="none" strike="noStrike" dirty="0">
                          <a:solidFill>
                            <a:srgbClr val="333333"/>
                          </a:solidFill>
                          <a:effectLst/>
                          <a:latin typeface="Times New Roman" panose="02020603050405020304" pitchFamily="18" charset="0"/>
                        </a:rPr>
                        <a:t>Dr. Cooke</a:t>
                      </a:r>
                    </a:p>
                  </a:txBody>
                  <a:tcPr marL="9525" marR="9525" marT="9525" marB="0" anchor="ctr"/>
                </a:tc>
                <a:tc>
                  <a:txBody>
                    <a:bodyPr/>
                    <a:lstStyle/>
                    <a:p>
                      <a:pPr algn="l" fontAlgn="ctr"/>
                      <a:r>
                        <a:rPr lang="en-US" sz="2400" u="none" strike="noStrike" dirty="0">
                          <a:effectLst/>
                        </a:rPr>
                        <a:t>Ms. </a:t>
                      </a:r>
                      <a:r>
                        <a:rPr lang="en-US" sz="2400" u="none" strike="noStrike">
                          <a:effectLst/>
                        </a:rPr>
                        <a:t>Jessica Figueroa</a:t>
                      </a:r>
                      <a:endParaRPr lang="en-US" sz="2400" b="0"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71271717"/>
                  </a:ext>
                </a:extLst>
              </a:tr>
              <a:tr h="71505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a:effectLst/>
                        </a:rPr>
                        <a:t>Cafeteria--Childcare Location</a:t>
                      </a:r>
                      <a:endParaRPr lang="en-US" sz="2400" b="0" i="0" u="none" strike="noStrike" dirty="0">
                        <a:solidFill>
                          <a:srgbClr val="000000"/>
                        </a:solidFill>
                        <a:effectLst/>
                        <a:latin typeface="Times New Roman" panose="02020603050405020304" pitchFamily="18" charset="0"/>
                      </a:endParaRPr>
                    </a:p>
                    <a:p>
                      <a:pPr algn="l" fontAlgn="ctr"/>
                      <a:endParaRPr lang="en-US"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endParaRPr lang="en-US" sz="2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400" u="none" strike="noStrike" dirty="0">
                          <a:effectLst/>
                        </a:rPr>
                        <a:t> </a:t>
                      </a:r>
                      <a:endParaRPr lang="en-US" sz="2400" b="0" i="0" u="none" strike="noStrike" dirty="0">
                        <a:solidFill>
                          <a:srgbClr val="333333"/>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9377262"/>
                  </a:ext>
                </a:extLst>
              </a:tr>
            </a:tbl>
          </a:graphicData>
        </a:graphic>
      </p:graphicFrame>
    </p:spTree>
    <p:extLst>
      <p:ext uri="{BB962C8B-B14F-4D97-AF65-F5344CB8AC3E}">
        <p14:creationId xmlns:p14="http://schemas.microsoft.com/office/powerpoint/2010/main" val="5548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40063" y="3100411"/>
            <a:ext cx="1955800" cy="1955800"/>
            <a:chOff x="8140063" y="3100411"/>
            <a:chExt cx="1955800" cy="1955800"/>
          </a:xfrm>
        </p:grpSpPr>
        <p:sp>
          <p:nvSpPr>
            <p:cNvPr id="24" name="Diamond 23"/>
            <p:cNvSpPr/>
            <p:nvPr/>
          </p:nvSpPr>
          <p:spPr>
            <a:xfrm>
              <a:off x="8140063" y="3100411"/>
              <a:ext cx="1955800" cy="1955800"/>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8429202" y="3599955"/>
              <a:ext cx="1365033" cy="707886"/>
            </a:xfrm>
            <a:prstGeom prst="rect">
              <a:avLst/>
            </a:prstGeom>
            <a:noFill/>
          </p:spPr>
          <p:txBody>
            <a:bodyPr wrap="square" rtlCol="0">
              <a:spAutoFit/>
            </a:bodyPr>
            <a:lstStyle/>
            <a:p>
              <a:pPr algn="ctr"/>
              <a:endParaRPr lang="id-ID" sz="4000" spc="-300" dirty="0">
                <a:solidFill>
                  <a:schemeClr val="bg1"/>
                </a:solidFill>
                <a:latin typeface="Aller Light" panose="02000503000000020004" pitchFamily="2" charset="0"/>
              </a:endParaRPr>
            </a:p>
          </p:txBody>
        </p:sp>
        <p:sp>
          <p:nvSpPr>
            <p:cNvPr id="28" name="TextBox 27"/>
            <p:cNvSpPr txBox="1"/>
            <p:nvPr/>
          </p:nvSpPr>
          <p:spPr>
            <a:xfrm>
              <a:off x="8367832" y="4188186"/>
              <a:ext cx="1487771" cy="276999"/>
            </a:xfrm>
            <a:prstGeom prst="rect">
              <a:avLst/>
            </a:prstGeom>
            <a:noFill/>
          </p:spPr>
          <p:txBody>
            <a:bodyPr wrap="square" rtlCol="0">
              <a:spAutoFit/>
            </a:bodyPr>
            <a:lstStyle/>
            <a:p>
              <a:pPr algn="ctr"/>
              <a:endParaRPr lang="id-ID" sz="1200" dirty="0">
                <a:solidFill>
                  <a:schemeClr val="bg1"/>
                </a:solidFill>
                <a:latin typeface="Aller" panose="02000503030000020004" pitchFamily="2" charset="0"/>
              </a:endParaRPr>
            </a:p>
          </p:txBody>
        </p:sp>
      </p:grpSp>
      <p:sp>
        <p:nvSpPr>
          <p:cNvPr id="25" name="Diamond 24"/>
          <p:cNvSpPr/>
          <p:nvPr/>
        </p:nvSpPr>
        <p:spPr>
          <a:xfrm>
            <a:off x="10157575" y="3100411"/>
            <a:ext cx="1955800" cy="19558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Diamond 25"/>
          <p:cNvSpPr/>
          <p:nvPr/>
        </p:nvSpPr>
        <p:spPr>
          <a:xfrm>
            <a:off x="9139005" y="4124369"/>
            <a:ext cx="1955800" cy="19558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720" r="16720"/>
          <a:stretch>
            <a:fillRect/>
          </a:stretch>
        </p:blipFill>
        <p:spPr/>
      </p:pic>
      <p:pic>
        <p:nvPicPr>
          <p:cNvPr id="9" name="Picture Placeholder 8"/>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25928" r="7459"/>
          <a:stretch/>
        </p:blipFill>
        <p:spPr>
          <a:xfrm>
            <a:off x="6101357" y="1083479"/>
            <a:ext cx="1978851" cy="1981202"/>
          </a:xfrm>
        </p:spPr>
      </p:pic>
      <p:pic>
        <p:nvPicPr>
          <p:cNvPr id="11" name="Picture Placeholder 10"/>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720" r="16720"/>
          <a:stretch>
            <a:fillRect/>
          </a:stretch>
        </p:blipFill>
        <p:spPr/>
      </p:pic>
      <p:pic>
        <p:nvPicPr>
          <p:cNvPr id="7" name="Picture Placeholder 6"/>
          <p:cNvPicPr>
            <a:picLocks noGrp="1" noChangeAspect="1"/>
          </p:cNvPicPr>
          <p:nvPr>
            <p:ph type="pic" sz="quarter" idx="11"/>
          </p:nvPr>
        </p:nvPicPr>
        <p:blipFill rotWithShape="1">
          <a:blip r:embed="rId6" cstate="print">
            <a:extLst>
              <a:ext uri="{28A0092B-C50C-407E-A947-70E740481C1C}">
                <a14:useLocalDpi xmlns:a14="http://schemas.microsoft.com/office/drawing/2010/main" val="0"/>
              </a:ext>
            </a:extLst>
          </a:blip>
          <a:srcRect l="22871" t="4615" r="10567" b="-4615"/>
          <a:stretch/>
        </p:blipFill>
        <p:spPr>
          <a:xfrm>
            <a:off x="7109825" y="69848"/>
            <a:ext cx="1978851" cy="1981202"/>
          </a:xfrm>
        </p:spPr>
      </p:pic>
      <p:pic>
        <p:nvPicPr>
          <p:cNvPr id="12" name="Picture Placeholder 11"/>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16693" r="16693"/>
          <a:stretch>
            <a:fillRect/>
          </a:stretch>
        </p:blipFill>
        <p:spPr/>
      </p:pic>
      <p:pic>
        <p:nvPicPr>
          <p:cNvPr id="14" name="Picture Placeholder 13"/>
          <p:cNvPicPr>
            <a:picLocks noGrp="1" noChangeAspect="1"/>
          </p:cNvPicPr>
          <p:nvPr>
            <p:ph type="pic" sz="quarter" idx="12"/>
          </p:nvPr>
        </p:nvPicPr>
        <p:blipFill>
          <a:blip r:embed="rId8" cstate="print">
            <a:extLst>
              <a:ext uri="{28A0092B-C50C-407E-A947-70E740481C1C}">
                <a14:useLocalDpi xmlns:a14="http://schemas.microsoft.com/office/drawing/2010/main" val="0"/>
              </a:ext>
            </a:extLst>
          </a:blip>
          <a:srcRect l="16693" r="16693"/>
          <a:stretch>
            <a:fillRect/>
          </a:stretch>
        </p:blipFill>
        <p:spPr/>
      </p:pic>
      <p:pic>
        <p:nvPicPr>
          <p:cNvPr id="15" name="Picture Placeholder 14"/>
          <p:cNvPicPr>
            <a:picLocks noGrp="1" noChangeAspect="1"/>
          </p:cNvPicPr>
          <p:nvPr>
            <p:ph type="pic" sz="quarter" idx="16"/>
          </p:nvPr>
        </p:nvPicPr>
        <p:blipFill rotWithShape="1">
          <a:blip r:embed="rId9" cstate="print">
            <a:extLst>
              <a:ext uri="{28A0092B-C50C-407E-A947-70E740481C1C}">
                <a14:useLocalDpi xmlns:a14="http://schemas.microsoft.com/office/drawing/2010/main" val="0"/>
              </a:ext>
            </a:extLst>
          </a:blip>
          <a:srcRect l="4417" r="29022"/>
          <a:stretch/>
        </p:blipFill>
        <p:spPr>
          <a:xfrm>
            <a:off x="9139005" y="2097108"/>
            <a:ext cx="1978851" cy="1981202"/>
          </a:xfrm>
        </p:spPr>
      </p:pic>
      <p:pic>
        <p:nvPicPr>
          <p:cNvPr id="16" name="Picture Placeholder 15"/>
          <p:cNvPicPr>
            <a:picLocks noGrp="1" noChangeAspect="1"/>
          </p:cNvPicPr>
          <p:nvPr>
            <p:ph type="pic" sz="quarter" idx="17"/>
          </p:nvPr>
        </p:nvPicPr>
        <p:blipFill rotWithShape="1">
          <a:blip r:embed="rId10" cstate="print">
            <a:extLst>
              <a:ext uri="{28A0092B-C50C-407E-A947-70E740481C1C}">
                <a14:useLocalDpi xmlns:a14="http://schemas.microsoft.com/office/drawing/2010/main" val="0"/>
              </a:ext>
            </a:extLst>
          </a:blip>
          <a:srcRect l="13615" t="-5384" r="19771" b="3846"/>
          <a:stretch/>
        </p:blipFill>
        <p:spPr>
          <a:xfrm>
            <a:off x="10157575" y="1083476"/>
            <a:ext cx="1978851" cy="2011680"/>
          </a:xfrm>
        </p:spPr>
      </p:pic>
      <p:pic>
        <p:nvPicPr>
          <p:cNvPr id="1026" name="Picture 2" descr="Orange Public Schools Logo">
            <a:extLst>
              <a:ext uri="{FF2B5EF4-FFF2-40B4-BE49-F238E27FC236}">
                <a16:creationId xmlns:a16="http://schemas.microsoft.com/office/drawing/2014/main" id="{B620F1E7-0F45-4924-96B9-E9BAE36E9A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9805" y="1060447"/>
            <a:ext cx="1978850" cy="182840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F9471BC-1252-4D3E-AB98-F79D247C76E6}"/>
              </a:ext>
            </a:extLst>
          </p:cNvPr>
          <p:cNvSpPr/>
          <p:nvPr/>
        </p:nvSpPr>
        <p:spPr>
          <a:xfrm>
            <a:off x="1159519" y="3110739"/>
            <a:ext cx="5656921" cy="3062377"/>
          </a:xfrm>
          <a:prstGeom prst="rect">
            <a:avLst/>
          </a:prstGeom>
        </p:spPr>
        <p:txBody>
          <a:bodyPr wrap="square">
            <a:spAutoFit/>
          </a:bodyPr>
          <a:lstStyle/>
          <a:p>
            <a:pPr algn="ctr"/>
            <a:r>
              <a:rPr lang="en-US" sz="2500" b="1" cap="all" dirty="0">
                <a:solidFill>
                  <a:srgbClr val="F78F1E"/>
                </a:solidFill>
                <a:latin typeface="Open Sans"/>
              </a:rPr>
              <a:t>ORANGE PUBLIC SCHOOLS</a:t>
            </a:r>
          </a:p>
          <a:p>
            <a:pPr algn="ctr"/>
            <a:r>
              <a:rPr lang="en-US" sz="2500" dirty="0">
                <a:solidFill>
                  <a:srgbClr val="FFFFFF"/>
                </a:solidFill>
                <a:latin typeface="Noto Serif"/>
              </a:rPr>
              <a:t>“Good to Great”</a:t>
            </a:r>
          </a:p>
          <a:p>
            <a:pPr algn="ctr"/>
            <a:r>
              <a:rPr lang="en-US" sz="2500" dirty="0">
                <a:solidFill>
                  <a:srgbClr val="FFFFFF"/>
                </a:solidFill>
                <a:latin typeface="Noto Serif"/>
              </a:rPr>
              <a:t>Strategic Plan Roundtable </a:t>
            </a:r>
          </a:p>
          <a:p>
            <a:r>
              <a:rPr lang="en-US" sz="2500" dirty="0">
                <a:solidFill>
                  <a:srgbClr val="FFFFFF"/>
                </a:solidFill>
                <a:latin typeface="Noto Serif"/>
              </a:rPr>
              <a:t>Thank you for supporting this initiative and having your voice heard.  The District and Creed thanks you for your unwavering support! </a:t>
            </a:r>
          </a:p>
          <a:p>
            <a:endParaRPr lang="en-US" b="0" dirty="0">
              <a:solidFill>
                <a:srgbClr val="FFFFFF"/>
              </a:solidFill>
              <a:effectLst/>
              <a:latin typeface="Noto Serif"/>
            </a:endParaRPr>
          </a:p>
        </p:txBody>
      </p:sp>
      <p:pic>
        <p:nvPicPr>
          <p:cNvPr id="22" name="Picture 2" descr="Orange Public Schools Logo">
            <a:extLst>
              <a:ext uri="{FF2B5EF4-FFF2-40B4-BE49-F238E27FC236}">
                <a16:creationId xmlns:a16="http://schemas.microsoft.com/office/drawing/2014/main" id="{A931D7CB-67B1-42D7-992E-3B8A953C3F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16856" y="4188186"/>
            <a:ext cx="1650180" cy="15863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1805752"/>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Schools Characteristics </a:t>
            </a:r>
          </a:p>
        </p:txBody>
      </p:sp>
      <p:sp>
        <p:nvSpPr>
          <p:cNvPr id="3" name="Content Placeholder 2"/>
          <p:cNvSpPr>
            <a:spLocks noGrp="1"/>
          </p:cNvSpPr>
          <p:nvPr>
            <p:ph idx="1"/>
          </p:nvPr>
        </p:nvSpPr>
        <p:spPr/>
        <p:txBody>
          <a:bodyPr/>
          <a:lstStyle/>
          <a:p>
            <a:pPr>
              <a:lnSpc>
                <a:spcPct val="80000"/>
              </a:lnSpc>
            </a:pPr>
            <a:r>
              <a:rPr lang="en-US" dirty="0">
                <a:latin typeface="Calisto MT"/>
                <a:cs typeface="Calisto MT"/>
              </a:rPr>
              <a:t>Student Centered</a:t>
            </a:r>
          </a:p>
          <a:p>
            <a:pPr>
              <a:lnSpc>
                <a:spcPct val="80000"/>
              </a:lnSpc>
            </a:pPr>
            <a:r>
              <a:rPr lang="en-US" dirty="0">
                <a:latin typeface="Calisto MT"/>
                <a:cs typeface="Calisto MT"/>
              </a:rPr>
              <a:t>A clear and consistent sense of mission shared by all stakeholders</a:t>
            </a:r>
          </a:p>
          <a:p>
            <a:pPr>
              <a:lnSpc>
                <a:spcPct val="80000"/>
              </a:lnSpc>
            </a:pPr>
            <a:r>
              <a:rPr lang="en-US" dirty="0">
                <a:latin typeface="Calisto MT"/>
                <a:cs typeface="Calisto MT"/>
              </a:rPr>
              <a:t>An empowering and positive leadership style</a:t>
            </a:r>
          </a:p>
          <a:p>
            <a:pPr>
              <a:lnSpc>
                <a:spcPct val="80000"/>
              </a:lnSpc>
            </a:pPr>
            <a:r>
              <a:rPr lang="en-US" dirty="0">
                <a:latin typeface="Calisto MT"/>
                <a:cs typeface="Calisto MT"/>
              </a:rPr>
              <a:t>A strong, consistent emphasis on professional development and skill set development</a:t>
            </a:r>
          </a:p>
          <a:p>
            <a:pPr>
              <a:lnSpc>
                <a:spcPct val="80000"/>
              </a:lnSpc>
            </a:pPr>
            <a:r>
              <a:rPr lang="en-US" dirty="0">
                <a:latin typeface="Calisto MT"/>
                <a:cs typeface="Calisto MT"/>
              </a:rPr>
              <a:t>A conscious attention to the maintenance of a warm, caring climate that is conducive to work quality</a:t>
            </a:r>
          </a:p>
          <a:p>
            <a:pPr>
              <a:lnSpc>
                <a:spcPct val="80000"/>
              </a:lnSpc>
            </a:pPr>
            <a:r>
              <a:rPr lang="en-US" dirty="0">
                <a:latin typeface="Calisto MT"/>
                <a:cs typeface="Calisto MT"/>
              </a:rPr>
              <a:t>The setting of appropriately high expectation</a:t>
            </a:r>
          </a:p>
        </p:txBody>
      </p:sp>
    </p:spTree>
    <p:extLst>
      <p:ext uri="{BB962C8B-B14F-4D97-AF65-F5344CB8AC3E}">
        <p14:creationId xmlns:p14="http://schemas.microsoft.com/office/powerpoint/2010/main" val="295067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Schools Characteristics </a:t>
            </a:r>
          </a:p>
        </p:txBody>
      </p:sp>
      <p:sp>
        <p:nvSpPr>
          <p:cNvPr id="3" name="Content Placeholder 2"/>
          <p:cNvSpPr>
            <a:spLocks noGrp="1"/>
          </p:cNvSpPr>
          <p:nvPr>
            <p:ph idx="1"/>
          </p:nvPr>
        </p:nvSpPr>
        <p:spPr/>
        <p:txBody>
          <a:bodyPr/>
          <a:lstStyle/>
          <a:p>
            <a:pPr>
              <a:lnSpc>
                <a:spcPct val="90000"/>
              </a:lnSpc>
            </a:pPr>
            <a:r>
              <a:rPr lang="en-US" dirty="0">
                <a:latin typeface="Calisto MT"/>
                <a:cs typeface="Calisto MT"/>
              </a:rPr>
              <a:t>Fostering of a collegial environment</a:t>
            </a:r>
          </a:p>
          <a:p>
            <a:pPr>
              <a:lnSpc>
                <a:spcPct val="90000"/>
              </a:lnSpc>
            </a:pPr>
            <a:r>
              <a:rPr lang="en-US" dirty="0">
                <a:latin typeface="Calisto MT"/>
                <a:cs typeface="Calisto MT"/>
              </a:rPr>
              <a:t>A deliberate provision for organizational culture</a:t>
            </a:r>
          </a:p>
          <a:p>
            <a:pPr>
              <a:lnSpc>
                <a:spcPct val="90000"/>
              </a:lnSpc>
            </a:pPr>
            <a:r>
              <a:rPr lang="en-US" dirty="0">
                <a:latin typeface="Calisto MT"/>
                <a:cs typeface="Calisto MT"/>
              </a:rPr>
              <a:t>Promotion of participative decision making</a:t>
            </a:r>
          </a:p>
          <a:p>
            <a:pPr>
              <a:lnSpc>
                <a:spcPct val="90000"/>
              </a:lnSpc>
            </a:pPr>
            <a:r>
              <a:rPr lang="en-US" dirty="0">
                <a:latin typeface="Calisto MT"/>
                <a:cs typeface="Calisto MT"/>
              </a:rPr>
              <a:t>An attractive and well-maintained physical surrounding</a:t>
            </a:r>
          </a:p>
          <a:p>
            <a:pPr>
              <a:lnSpc>
                <a:spcPct val="90000"/>
              </a:lnSpc>
            </a:pPr>
            <a:r>
              <a:rPr lang="en-US" dirty="0">
                <a:latin typeface="Calisto MT"/>
                <a:cs typeface="Calisto MT"/>
              </a:rPr>
              <a:t>Clearly understood roles and responsibilities</a:t>
            </a:r>
          </a:p>
          <a:p>
            <a:endParaRPr lang="en-US" dirty="0"/>
          </a:p>
        </p:txBody>
      </p:sp>
    </p:spTree>
    <p:extLst>
      <p:ext uri="{BB962C8B-B14F-4D97-AF65-F5344CB8AC3E}">
        <p14:creationId xmlns:p14="http://schemas.microsoft.com/office/powerpoint/2010/main" val="207424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flipH="1">
            <a:off x="7350645" y="2099380"/>
            <a:ext cx="4629151" cy="4629149"/>
            <a:chOff x="0" y="4332514"/>
            <a:chExt cx="2525487" cy="2525486"/>
          </a:xfrm>
        </p:grpSpPr>
        <p:sp>
          <p:nvSpPr>
            <p:cNvPr id="9" name="Right Triangle 8"/>
            <p:cNvSpPr/>
            <p:nvPr/>
          </p:nvSpPr>
          <p:spPr>
            <a:xfrm>
              <a:off x="1" y="4332514"/>
              <a:ext cx="2525486" cy="2525486"/>
            </a:xfrm>
            <a:prstGeom prst="rtTriangle">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Triangle 9"/>
            <p:cNvSpPr/>
            <p:nvPr/>
          </p:nvSpPr>
          <p:spPr>
            <a:xfrm>
              <a:off x="0" y="4854104"/>
              <a:ext cx="2003896" cy="2003896"/>
            </a:xfrm>
            <a:prstGeom prst="rtTriangle">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 name="TextBox 7"/>
          <p:cNvSpPr txBox="1"/>
          <p:nvPr/>
        </p:nvSpPr>
        <p:spPr>
          <a:xfrm>
            <a:off x="212204" y="192035"/>
            <a:ext cx="10777221" cy="6340197"/>
          </a:xfrm>
          <a:prstGeom prst="rect">
            <a:avLst/>
          </a:prstGeom>
          <a:noFill/>
        </p:spPr>
        <p:txBody>
          <a:bodyPr wrap="square" rtlCol="0">
            <a:spAutoFit/>
          </a:bodyPr>
          <a:lstStyle/>
          <a:p>
            <a:r>
              <a:rPr lang="en-US" sz="3600" b="1" dirty="0">
                <a:solidFill>
                  <a:srgbClr val="0070C0"/>
                </a:solidFill>
              </a:rPr>
              <a:t>Review of the Core Values of this Strategic Planning </a:t>
            </a:r>
          </a:p>
          <a:p>
            <a:endParaRPr lang="en-US" sz="1000" dirty="0"/>
          </a:p>
          <a:p>
            <a:pPr marL="171450" indent="-171450">
              <a:buFont typeface="Wingdings" panose="05000000000000000000" pitchFamily="2" charset="2"/>
              <a:buChar char="Ø"/>
            </a:pPr>
            <a:endParaRPr lang="en-US" sz="1000" dirty="0"/>
          </a:p>
          <a:p>
            <a:r>
              <a:rPr lang="en-US" sz="2400" b="1" dirty="0"/>
              <a:t>Vision:</a:t>
            </a:r>
            <a:r>
              <a:rPr lang="en-US" sz="2400" dirty="0"/>
              <a:t> Quality Learning and Superior Performance for All </a:t>
            </a:r>
          </a:p>
          <a:p>
            <a:endParaRPr lang="en-US" sz="2400" dirty="0"/>
          </a:p>
          <a:p>
            <a:r>
              <a:rPr lang="en-US" sz="2400" b="1" dirty="0"/>
              <a:t>Mission:</a:t>
            </a:r>
            <a:r>
              <a:rPr lang="en-US" sz="2400" dirty="0"/>
              <a:t> We prepare and inspire all learners to lead and succeed.</a:t>
            </a:r>
          </a:p>
          <a:p>
            <a:r>
              <a:rPr lang="en-US" sz="2400" dirty="0"/>
              <a:t> </a:t>
            </a:r>
          </a:p>
          <a:p>
            <a:r>
              <a:rPr lang="en-US" sz="2400" b="1" dirty="0"/>
              <a:t>Beliefs:</a:t>
            </a:r>
            <a:endParaRPr lang="en-US" sz="2400" dirty="0"/>
          </a:p>
          <a:p>
            <a:r>
              <a:rPr lang="en-US" sz="2400" b="1" dirty="0">
                <a:solidFill>
                  <a:srgbClr val="0070C0"/>
                </a:solidFill>
              </a:rPr>
              <a:t>T</a:t>
            </a:r>
            <a:r>
              <a:rPr lang="en-US" sz="2400" dirty="0"/>
              <a:t>rust among all stakeholders is vital.</a:t>
            </a:r>
          </a:p>
          <a:p>
            <a:r>
              <a:rPr lang="en-US" sz="2400" b="1" dirty="0">
                <a:solidFill>
                  <a:srgbClr val="0070C0"/>
                </a:solidFill>
              </a:rPr>
              <a:t>E</a:t>
            </a:r>
            <a:r>
              <a:rPr lang="en-US" sz="2400" dirty="0"/>
              <a:t>xpectations influence accomplishments because everyone has the capacity to learn.</a:t>
            </a:r>
          </a:p>
          <a:p>
            <a:r>
              <a:rPr lang="en-US" sz="2400" b="1" dirty="0">
                <a:solidFill>
                  <a:srgbClr val="0070C0"/>
                </a:solidFill>
              </a:rPr>
              <a:t>A</a:t>
            </a:r>
            <a:r>
              <a:rPr lang="en-US" sz="2400" dirty="0"/>
              <a:t> school-community partnership is essential.</a:t>
            </a:r>
          </a:p>
          <a:p>
            <a:r>
              <a:rPr lang="en-US" sz="2400" b="1" dirty="0">
                <a:solidFill>
                  <a:srgbClr val="0070C0"/>
                </a:solidFill>
              </a:rPr>
              <a:t>C</a:t>
            </a:r>
            <a:r>
              <a:rPr lang="en-US" sz="2400" dirty="0"/>
              <a:t>hange creates opportunity.</a:t>
            </a:r>
          </a:p>
          <a:p>
            <a:r>
              <a:rPr lang="en-US" sz="2400" b="1" dirty="0">
                <a:solidFill>
                  <a:srgbClr val="0070C0"/>
                </a:solidFill>
              </a:rPr>
              <a:t>H</a:t>
            </a:r>
            <a:r>
              <a:rPr lang="en-US" sz="2400" dirty="0"/>
              <a:t>igh-performing leadership makes visions reality.</a:t>
            </a:r>
          </a:p>
          <a:p>
            <a:endParaRPr lang="en-US" sz="2800" dirty="0"/>
          </a:p>
          <a:p>
            <a:pPr marL="457200" indent="-457200">
              <a:buFont typeface="Wingdings" panose="05000000000000000000" pitchFamily="2" charset="2"/>
              <a:buChar char="ü"/>
            </a:pPr>
            <a:endParaRPr lang="en-US" sz="2800" dirty="0"/>
          </a:p>
          <a:p>
            <a:pPr marL="285750" indent="-285750">
              <a:buFont typeface="Wingdings" panose="05000000000000000000" pitchFamily="2" charset="2"/>
              <a:buChar char="ü"/>
            </a:pPr>
            <a:endParaRPr lang="en-US" sz="1200" dirty="0"/>
          </a:p>
          <a:p>
            <a:pPr marL="285750" indent="-285750">
              <a:buFont typeface="Arial" panose="020B0604020202020204" pitchFamily="34" charset="0"/>
              <a:buChar char="•"/>
            </a:pPr>
            <a:endParaRPr lang="en-US" dirty="0"/>
          </a:p>
        </p:txBody>
      </p:sp>
      <p:pic>
        <p:nvPicPr>
          <p:cNvPr id="3074" name="Picture 2" descr="Orange Public Schools Logo">
            <a:extLst>
              <a:ext uri="{FF2B5EF4-FFF2-40B4-BE49-F238E27FC236}">
                <a16:creationId xmlns:a16="http://schemas.microsoft.com/office/drawing/2014/main" id="{F680F125-84B9-484F-A170-E47C7C6C4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4446" y="5188007"/>
            <a:ext cx="123825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39817916"/>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Values Continued  </a:t>
            </a:r>
          </a:p>
        </p:txBody>
      </p:sp>
      <p:sp>
        <p:nvSpPr>
          <p:cNvPr id="3" name="Content Placeholder 2"/>
          <p:cNvSpPr>
            <a:spLocks noGrp="1"/>
          </p:cNvSpPr>
          <p:nvPr>
            <p:ph idx="1"/>
          </p:nvPr>
        </p:nvSpPr>
        <p:spPr/>
        <p:txBody>
          <a:bodyPr/>
          <a:lstStyle/>
          <a:p>
            <a:pPr lvl="0"/>
            <a:r>
              <a:rPr lang="en-US" dirty="0"/>
              <a:t>Equity: Equity in opportunity and experience is critical to support the growth and achievement of all students.</a:t>
            </a:r>
          </a:p>
          <a:p>
            <a:pPr lvl="0"/>
            <a:r>
              <a:rPr lang="en-US" dirty="0"/>
              <a:t>Whole Child: We recognize the importance of addressing both the academic and non-academic needs of all learners.</a:t>
            </a:r>
          </a:p>
          <a:p>
            <a:pPr lvl="0"/>
            <a:r>
              <a:rPr lang="en-US" dirty="0"/>
              <a:t>Engagement: Value voice and input to actively involve stakeholders in the learning process.</a:t>
            </a:r>
          </a:p>
          <a:p>
            <a:pPr lvl="0"/>
            <a:r>
              <a:rPr lang="en-US" dirty="0"/>
              <a:t>Stewardship: We commit to using our district resources wisely and responsibly.</a:t>
            </a:r>
          </a:p>
          <a:p>
            <a:endParaRPr lang="en-US" dirty="0"/>
          </a:p>
        </p:txBody>
      </p:sp>
    </p:spTree>
    <p:extLst>
      <p:ext uri="{BB962C8B-B14F-4D97-AF65-F5344CB8AC3E}">
        <p14:creationId xmlns:p14="http://schemas.microsoft.com/office/powerpoint/2010/main" val="149748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Values Continued </a:t>
            </a:r>
          </a:p>
        </p:txBody>
      </p:sp>
      <p:sp>
        <p:nvSpPr>
          <p:cNvPr id="3" name="Content Placeholder 2"/>
          <p:cNvSpPr>
            <a:spLocks noGrp="1"/>
          </p:cNvSpPr>
          <p:nvPr>
            <p:ph idx="1"/>
          </p:nvPr>
        </p:nvSpPr>
        <p:spPr/>
        <p:txBody>
          <a:bodyPr>
            <a:normAutofit fontScale="92500" lnSpcReduction="20000"/>
          </a:bodyPr>
          <a:lstStyle/>
          <a:p>
            <a:pPr lvl="0"/>
            <a:r>
              <a:rPr lang="en-US" dirty="0"/>
              <a:t>Continuous Improvement: Provide educational programming to challenge each individual to ensure learning and growth.</a:t>
            </a:r>
          </a:p>
          <a:p>
            <a:pPr lvl="0"/>
            <a:r>
              <a:rPr lang="en-US" dirty="0"/>
              <a:t>Trust &amp; Respect: Treat all individuals with actions and behaviors that demonstrate trust and respect.</a:t>
            </a:r>
          </a:p>
          <a:p>
            <a:pPr lvl="0"/>
            <a:r>
              <a:rPr lang="en-US" dirty="0"/>
              <a:t>Partnership: Work with others to be responsive to the changing needs of students, families, staff members, and the community at large.</a:t>
            </a:r>
          </a:p>
          <a:p>
            <a:pPr lvl="0"/>
            <a:r>
              <a:rPr lang="en-US" dirty="0"/>
              <a:t>Accountability: Ensure all students are ready for college/career, and life success.</a:t>
            </a:r>
          </a:p>
          <a:p>
            <a:pPr lvl="0"/>
            <a:r>
              <a:rPr lang="en-US" dirty="0"/>
              <a:t>Growth Mindset: Provide a mindset for growth and improvement by using data, research, goal setting, progress monitoring, and reporting.</a:t>
            </a:r>
          </a:p>
          <a:p>
            <a:endParaRPr lang="en-US" dirty="0"/>
          </a:p>
        </p:txBody>
      </p:sp>
    </p:spTree>
    <p:extLst>
      <p:ext uri="{BB962C8B-B14F-4D97-AF65-F5344CB8AC3E}">
        <p14:creationId xmlns:p14="http://schemas.microsoft.com/office/powerpoint/2010/main" val="410875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flipH="1">
            <a:off x="7562850" y="2228852"/>
            <a:ext cx="4629151" cy="4629149"/>
            <a:chOff x="0" y="4332514"/>
            <a:chExt cx="2525487" cy="2525486"/>
          </a:xfrm>
        </p:grpSpPr>
        <p:sp>
          <p:nvSpPr>
            <p:cNvPr id="9" name="Right Triangle 8"/>
            <p:cNvSpPr/>
            <p:nvPr/>
          </p:nvSpPr>
          <p:spPr>
            <a:xfrm>
              <a:off x="1" y="4332514"/>
              <a:ext cx="2525486" cy="2525486"/>
            </a:xfrm>
            <a:prstGeom prst="rtTriangle">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Triangle 9"/>
            <p:cNvSpPr/>
            <p:nvPr/>
          </p:nvSpPr>
          <p:spPr>
            <a:xfrm>
              <a:off x="0" y="4854104"/>
              <a:ext cx="2003896" cy="2003896"/>
            </a:xfrm>
            <a:prstGeom prst="rtTriangl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 name="Title 3"/>
          <p:cNvSpPr txBox="1">
            <a:spLocks/>
          </p:cNvSpPr>
          <p:nvPr/>
        </p:nvSpPr>
        <p:spPr>
          <a:xfrm>
            <a:off x="164280" y="-153154"/>
            <a:ext cx="9271139" cy="994172"/>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solidFill>
                  <a:srgbClr val="0070C0"/>
                </a:solidFill>
                <a:latin typeface="+mn-lt"/>
              </a:rPr>
              <a:t>Strategic Improvement Planning Pyramid</a:t>
            </a:r>
          </a:p>
        </p:txBody>
      </p:sp>
      <p:sp>
        <p:nvSpPr>
          <p:cNvPr id="13" name="Isosceles Triangle 12"/>
          <p:cNvSpPr/>
          <p:nvPr/>
        </p:nvSpPr>
        <p:spPr>
          <a:xfrm>
            <a:off x="3152782" y="1064321"/>
            <a:ext cx="4410068" cy="5425076"/>
          </a:xfrm>
          <a:prstGeom prst="triangle">
            <a:avLst/>
          </a:prstGeom>
          <a:gradFill flip="none" rotWithShape="1">
            <a:gsLst>
              <a:gs pos="0">
                <a:srgbClr val="16AA1D">
                  <a:tint val="66000"/>
                  <a:satMod val="160000"/>
                </a:srgbClr>
              </a:gs>
              <a:gs pos="50000">
                <a:srgbClr val="16AA1D">
                  <a:tint val="44500"/>
                  <a:satMod val="160000"/>
                </a:srgbClr>
              </a:gs>
              <a:gs pos="100000">
                <a:srgbClr val="16AA1D">
                  <a:tint val="23500"/>
                  <a:satMod val="160000"/>
                </a:srgbClr>
              </a:gs>
            </a:gsLst>
            <a:lin ang="2700000" scaled="1"/>
            <a:tileRect/>
          </a:gra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grpSp>
        <p:nvGrpSpPr>
          <p:cNvPr id="14" name="Group 38"/>
          <p:cNvGrpSpPr>
            <a:grpSpLocks/>
          </p:cNvGrpSpPr>
          <p:nvPr/>
        </p:nvGrpSpPr>
        <p:grpSpPr bwMode="auto">
          <a:xfrm>
            <a:off x="47251" y="1344335"/>
            <a:ext cx="1815899" cy="4940802"/>
            <a:chOff x="9692" y="1180647"/>
            <a:chExt cx="1547242" cy="4458152"/>
          </a:xfrm>
        </p:grpSpPr>
        <p:sp>
          <p:nvSpPr>
            <p:cNvPr id="16" name="Text Box 11"/>
            <p:cNvSpPr txBox="1">
              <a:spLocks noChangeArrowheads="1"/>
            </p:cNvSpPr>
            <p:nvPr/>
          </p:nvSpPr>
          <p:spPr bwMode="auto">
            <a:xfrm>
              <a:off x="9692" y="5204922"/>
              <a:ext cx="1547242" cy="433877"/>
            </a:xfrm>
            <a:prstGeom prst="rect">
              <a:avLst/>
            </a:prstGeom>
            <a:solidFill>
              <a:schemeClr val="bg1"/>
            </a:solidFill>
            <a:ln w="9525">
              <a:noFill/>
              <a:miter lim="800000"/>
              <a:headEnd/>
              <a:tailEnd/>
            </a:ln>
            <a:effectLst/>
          </p:spPr>
          <p:txBody>
            <a:bodyPr wrap="square" lIns="68572" tIns="34286" rIns="68572" bIns="34286">
              <a:spAutoFit/>
            </a:bodyPr>
            <a:lstStyle/>
            <a:p>
              <a:pPr algn="ctr">
                <a:defRPr/>
              </a:pPr>
              <a:r>
                <a:rPr lang="en-US" sz="1200" b="1" dirty="0">
                  <a:solidFill>
                    <a:schemeClr val="tx1">
                      <a:lumMod val="65000"/>
                      <a:lumOff val="35000"/>
                    </a:schemeClr>
                  </a:solidFill>
                  <a:effectLst>
                    <a:outerShdw blurRad="38100" dist="38100" dir="2700000" algn="tl">
                      <a:srgbClr val="C0C0C0"/>
                    </a:outerShdw>
                  </a:effectLst>
                </a:rPr>
                <a:t> </a:t>
              </a:r>
              <a:r>
                <a:rPr lang="en-US" sz="2400" b="1" dirty="0">
                  <a:solidFill>
                    <a:schemeClr val="tx1">
                      <a:lumMod val="65000"/>
                      <a:lumOff val="35000"/>
                    </a:schemeClr>
                  </a:solidFill>
                  <a:effectLst>
                    <a:outerShdw blurRad="38100" dist="38100" dir="2700000" algn="tl">
                      <a:srgbClr val="C0C0C0"/>
                    </a:outerShdw>
                  </a:effectLst>
                </a:rPr>
                <a:t>Operational </a:t>
              </a:r>
            </a:p>
          </p:txBody>
        </p:sp>
        <p:sp>
          <p:nvSpPr>
            <p:cNvPr id="17" name="Text Box 24"/>
            <p:cNvSpPr txBox="1">
              <a:spLocks noChangeArrowheads="1"/>
            </p:cNvSpPr>
            <p:nvPr/>
          </p:nvSpPr>
          <p:spPr bwMode="auto">
            <a:xfrm>
              <a:off x="136522" y="1180647"/>
              <a:ext cx="1333500" cy="584603"/>
            </a:xfrm>
            <a:prstGeom prst="rect">
              <a:avLst/>
            </a:prstGeom>
            <a:noFill/>
            <a:ln w="9525">
              <a:noFill/>
              <a:miter lim="800000"/>
              <a:headEnd/>
              <a:tailEnd/>
            </a:ln>
            <a:effectLst/>
          </p:spPr>
          <p:txBody>
            <a:bodyPr>
              <a:spAutoFit/>
            </a:bodyPr>
            <a:lstStyle/>
            <a:p>
              <a:pPr algn="ctr">
                <a:lnSpc>
                  <a:spcPct val="90000"/>
                </a:lnSpc>
                <a:defRPr/>
              </a:pPr>
              <a:r>
                <a:rPr lang="en-US" sz="2400" b="1" dirty="0">
                  <a:solidFill>
                    <a:schemeClr val="tx1">
                      <a:lumMod val="65000"/>
                      <a:lumOff val="35000"/>
                    </a:schemeClr>
                  </a:solidFill>
                  <a:effectLst>
                    <a:outerShdw blurRad="38100" dist="38100" dir="2700000" algn="tl">
                      <a:srgbClr val="C0C0C0"/>
                    </a:outerShdw>
                  </a:effectLst>
                </a:rPr>
                <a:t>Strategic</a:t>
              </a:r>
            </a:p>
            <a:p>
              <a:pPr algn="ctr">
                <a:lnSpc>
                  <a:spcPct val="90000"/>
                </a:lnSpc>
                <a:defRPr/>
              </a:pPr>
              <a:endParaRPr lang="en-US" sz="1200" b="1" dirty="0">
                <a:solidFill>
                  <a:schemeClr val="tx1">
                    <a:lumMod val="65000"/>
                    <a:lumOff val="35000"/>
                  </a:schemeClr>
                </a:solidFill>
                <a:effectLst>
                  <a:outerShdw blurRad="38100" dist="38100" dir="2700000" algn="tl">
                    <a:srgbClr val="C0C0C0"/>
                  </a:outerShdw>
                </a:effectLst>
              </a:endParaRPr>
            </a:p>
          </p:txBody>
        </p:sp>
      </p:grpSp>
      <p:sp>
        <p:nvSpPr>
          <p:cNvPr id="18" name="Freeform 17"/>
          <p:cNvSpPr/>
          <p:nvPr/>
        </p:nvSpPr>
        <p:spPr>
          <a:xfrm>
            <a:off x="2003880" y="1637618"/>
            <a:ext cx="4375592" cy="422247"/>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400" b="1" dirty="0"/>
              <a:t>Vision, Mission &amp; Beliefs</a:t>
            </a:r>
          </a:p>
        </p:txBody>
      </p:sp>
      <p:sp>
        <p:nvSpPr>
          <p:cNvPr id="19" name="Freeform 18"/>
          <p:cNvSpPr/>
          <p:nvPr/>
        </p:nvSpPr>
        <p:spPr>
          <a:xfrm>
            <a:off x="2003880" y="2241774"/>
            <a:ext cx="4375592" cy="430966"/>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400" b="1" dirty="0"/>
              <a:t>Strategic Goal Areas</a:t>
            </a:r>
          </a:p>
        </p:txBody>
      </p:sp>
      <p:sp>
        <p:nvSpPr>
          <p:cNvPr id="20" name="Freeform 19"/>
          <p:cNvSpPr/>
          <p:nvPr/>
        </p:nvSpPr>
        <p:spPr>
          <a:xfrm>
            <a:off x="2003880" y="2827532"/>
            <a:ext cx="4375592" cy="387170"/>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400" b="1" dirty="0"/>
              <a:t>Performance Objectives</a:t>
            </a:r>
          </a:p>
        </p:txBody>
      </p:sp>
      <p:sp>
        <p:nvSpPr>
          <p:cNvPr id="21" name="Freeform 20"/>
          <p:cNvSpPr/>
          <p:nvPr/>
        </p:nvSpPr>
        <p:spPr>
          <a:xfrm>
            <a:off x="2003880" y="3369495"/>
            <a:ext cx="4375592" cy="407364"/>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400" b="1" dirty="0"/>
              <a:t>Strategy Map</a:t>
            </a:r>
          </a:p>
        </p:txBody>
      </p:sp>
      <p:sp>
        <p:nvSpPr>
          <p:cNvPr id="22" name="Freeform 21"/>
          <p:cNvSpPr/>
          <p:nvPr/>
        </p:nvSpPr>
        <p:spPr>
          <a:xfrm>
            <a:off x="2003880" y="3989429"/>
            <a:ext cx="4375592" cy="394261"/>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400" b="1" dirty="0"/>
              <a:t>Performance Measures</a:t>
            </a:r>
          </a:p>
        </p:txBody>
      </p:sp>
      <p:sp>
        <p:nvSpPr>
          <p:cNvPr id="23" name="Freeform 22"/>
          <p:cNvSpPr/>
          <p:nvPr/>
        </p:nvSpPr>
        <p:spPr>
          <a:xfrm>
            <a:off x="2009416" y="4596260"/>
            <a:ext cx="4370056" cy="369622"/>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400" b="1" dirty="0"/>
              <a:t>Performance Targets</a:t>
            </a:r>
          </a:p>
        </p:txBody>
      </p:sp>
      <p:sp>
        <p:nvSpPr>
          <p:cNvPr id="24" name="Freeform 23"/>
          <p:cNvSpPr/>
          <p:nvPr/>
        </p:nvSpPr>
        <p:spPr>
          <a:xfrm>
            <a:off x="2006052" y="5178452"/>
            <a:ext cx="4373420" cy="394261"/>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400" b="1" dirty="0"/>
              <a:t>Initiatives &amp; Action Steps</a:t>
            </a:r>
          </a:p>
        </p:txBody>
      </p:sp>
      <p:sp>
        <p:nvSpPr>
          <p:cNvPr id="25" name="Freeform 24"/>
          <p:cNvSpPr/>
          <p:nvPr/>
        </p:nvSpPr>
        <p:spPr>
          <a:xfrm>
            <a:off x="2003880" y="5682707"/>
            <a:ext cx="4375592" cy="684768"/>
          </a:xfrm>
          <a:custGeom>
            <a:avLst/>
            <a:gdLst>
              <a:gd name="connsiteX0" fmla="*/ 0 w 2255115"/>
              <a:gd name="connsiteY0" fmla="*/ 75054 h 450316"/>
              <a:gd name="connsiteX1" fmla="*/ 75054 w 2255115"/>
              <a:gd name="connsiteY1" fmla="*/ 0 h 450316"/>
              <a:gd name="connsiteX2" fmla="*/ 2180061 w 2255115"/>
              <a:gd name="connsiteY2" fmla="*/ 0 h 450316"/>
              <a:gd name="connsiteX3" fmla="*/ 2255115 w 2255115"/>
              <a:gd name="connsiteY3" fmla="*/ 75054 h 450316"/>
              <a:gd name="connsiteX4" fmla="*/ 2255115 w 2255115"/>
              <a:gd name="connsiteY4" fmla="*/ 375262 h 450316"/>
              <a:gd name="connsiteX5" fmla="*/ 2180061 w 2255115"/>
              <a:gd name="connsiteY5" fmla="*/ 450316 h 450316"/>
              <a:gd name="connsiteX6" fmla="*/ 75054 w 2255115"/>
              <a:gd name="connsiteY6" fmla="*/ 450316 h 450316"/>
              <a:gd name="connsiteX7" fmla="*/ 0 w 2255115"/>
              <a:gd name="connsiteY7" fmla="*/ 375262 h 450316"/>
              <a:gd name="connsiteX8" fmla="*/ 0 w 2255115"/>
              <a:gd name="connsiteY8" fmla="*/ 75054 h 45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115" h="450316">
                <a:moveTo>
                  <a:pt x="0" y="75054"/>
                </a:moveTo>
                <a:cubicBezTo>
                  <a:pt x="0" y="33603"/>
                  <a:pt x="33603" y="0"/>
                  <a:pt x="75054" y="0"/>
                </a:cubicBezTo>
                <a:lnTo>
                  <a:pt x="2180061" y="0"/>
                </a:lnTo>
                <a:cubicBezTo>
                  <a:pt x="2221512" y="0"/>
                  <a:pt x="2255115" y="33603"/>
                  <a:pt x="2255115" y="75054"/>
                </a:cubicBezTo>
                <a:lnTo>
                  <a:pt x="2255115" y="375262"/>
                </a:lnTo>
                <a:cubicBezTo>
                  <a:pt x="2255115" y="416713"/>
                  <a:pt x="2221512" y="450316"/>
                  <a:pt x="2180061" y="450316"/>
                </a:cubicBezTo>
                <a:lnTo>
                  <a:pt x="75054" y="450316"/>
                </a:lnTo>
                <a:cubicBezTo>
                  <a:pt x="33603" y="450316"/>
                  <a:pt x="0" y="416713"/>
                  <a:pt x="0" y="375262"/>
                </a:cubicBezTo>
                <a:lnTo>
                  <a:pt x="0" y="75054"/>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207" tIns="62207" rIns="62207" bIns="62207" numCol="1" spcCol="1270" anchor="ctr" anchorCtr="0">
            <a:noAutofit/>
          </a:bodyPr>
          <a:lstStyle/>
          <a:p>
            <a:pPr algn="r" defTabSz="533400">
              <a:lnSpc>
                <a:spcPct val="90000"/>
              </a:lnSpc>
              <a:spcBef>
                <a:spcPct val="0"/>
              </a:spcBef>
              <a:spcAft>
                <a:spcPct val="35000"/>
              </a:spcAft>
            </a:pPr>
            <a:r>
              <a:rPr lang="en-US" sz="2200" b="1" dirty="0"/>
              <a:t>Department &amp; School Improvement Plans</a:t>
            </a:r>
          </a:p>
        </p:txBody>
      </p:sp>
      <p:grpSp>
        <p:nvGrpSpPr>
          <p:cNvPr id="26" name="Group 25"/>
          <p:cNvGrpSpPr/>
          <p:nvPr/>
        </p:nvGrpSpPr>
        <p:grpSpPr>
          <a:xfrm rot="16200000">
            <a:off x="-895642" y="3651422"/>
            <a:ext cx="3622841" cy="439728"/>
            <a:chOff x="1933186" y="914196"/>
            <a:chExt cx="375896" cy="439728"/>
          </a:xfrm>
          <a:scene3d>
            <a:camera prst="orthographicFront">
              <a:rot lat="0" lon="0" rev="0"/>
            </a:camera>
            <a:lightRig rig="soft" dir="t">
              <a:rot lat="0" lon="0" rev="0"/>
            </a:lightRig>
          </a:scene3d>
        </p:grpSpPr>
        <p:sp>
          <p:nvSpPr>
            <p:cNvPr id="27" name="Right Arrow 26"/>
            <p:cNvSpPr/>
            <p:nvPr/>
          </p:nvSpPr>
          <p:spPr>
            <a:xfrm rot="10800000">
              <a:off x="1933186" y="914196"/>
              <a:ext cx="375896" cy="439728"/>
            </a:xfrm>
            <a:prstGeom prst="rightArrow">
              <a:avLst>
                <a:gd name="adj1" fmla="val 60000"/>
                <a:gd name="adj2" fmla="val 5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dk1">
                <a:tint val="60000"/>
                <a:hueOff val="0"/>
                <a:satOff val="0"/>
                <a:lumOff val="0"/>
                <a:alphaOff val="0"/>
              </a:schemeClr>
            </a:fillRef>
            <a:effectRef idx="0">
              <a:scrgbClr r="0" g="0" b="0"/>
            </a:effectRef>
            <a:fontRef idx="minor">
              <a:schemeClr val="dk1">
                <a:hueOff val="0"/>
                <a:satOff val="0"/>
                <a:lumOff val="0"/>
                <a:alphaOff val="0"/>
              </a:schemeClr>
            </a:fontRef>
          </p:style>
        </p:sp>
        <p:sp>
          <p:nvSpPr>
            <p:cNvPr id="28" name="Right Arrow 4"/>
            <p:cNvSpPr txBox="1"/>
            <p:nvPr/>
          </p:nvSpPr>
          <p:spPr>
            <a:xfrm rot="10800000">
              <a:off x="2045955" y="1002142"/>
              <a:ext cx="263127" cy="2638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dirty="0"/>
            </a:p>
          </p:txBody>
        </p:sp>
      </p:grpSp>
      <p:pic>
        <p:nvPicPr>
          <p:cNvPr id="2050" name="Picture 2" descr="Orange Public Schools Logo">
            <a:extLst>
              <a:ext uri="{FF2B5EF4-FFF2-40B4-BE49-F238E27FC236}">
                <a16:creationId xmlns:a16="http://schemas.microsoft.com/office/drawing/2014/main" id="{57138A3C-E532-439A-BEBF-752AAEF36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581" y="5101010"/>
            <a:ext cx="123825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90667376"/>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flipH="1">
            <a:off x="7562850" y="2262027"/>
            <a:ext cx="4629151" cy="4629149"/>
            <a:chOff x="0" y="4332514"/>
            <a:chExt cx="2525487" cy="2525486"/>
          </a:xfrm>
        </p:grpSpPr>
        <p:sp>
          <p:nvSpPr>
            <p:cNvPr id="9" name="Right Triangle 8"/>
            <p:cNvSpPr/>
            <p:nvPr/>
          </p:nvSpPr>
          <p:spPr>
            <a:xfrm>
              <a:off x="1" y="4332514"/>
              <a:ext cx="2525486" cy="2525486"/>
            </a:xfrm>
            <a:prstGeom prst="rtTriangle">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Triangle 9"/>
            <p:cNvSpPr/>
            <p:nvPr/>
          </p:nvSpPr>
          <p:spPr>
            <a:xfrm>
              <a:off x="0" y="4854104"/>
              <a:ext cx="2003896" cy="2003896"/>
            </a:xfrm>
            <a:prstGeom prst="rtTriangle">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 name="Group 5"/>
          <p:cNvGrpSpPr/>
          <p:nvPr/>
        </p:nvGrpSpPr>
        <p:grpSpPr>
          <a:xfrm>
            <a:off x="103947" y="854061"/>
            <a:ext cx="2196668" cy="1344351"/>
            <a:chOff x="561874" y="34398"/>
            <a:chExt cx="1920591" cy="1344351"/>
          </a:xfrm>
          <a:solidFill>
            <a:srgbClr val="16AA1D"/>
          </a:solidFill>
          <a:scene3d>
            <a:camera prst="orthographicFront">
              <a:rot lat="0" lon="0" rev="0"/>
            </a:camera>
            <a:lightRig rig="soft" dir="t">
              <a:rot lat="0" lon="0" rev="0"/>
            </a:lightRig>
          </a:scene3d>
        </p:grpSpPr>
        <p:sp>
          <p:nvSpPr>
            <p:cNvPr id="7" name="Rounded Rectangle 6"/>
            <p:cNvSpPr/>
            <p:nvPr/>
          </p:nvSpPr>
          <p:spPr>
            <a:xfrm>
              <a:off x="561874" y="34398"/>
              <a:ext cx="1920591" cy="1344351"/>
            </a:xfrm>
            <a:prstGeom prst="roundRect">
              <a:avLst>
                <a:gd name="adj" fmla="val 1667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ed Rectangle 4"/>
            <p:cNvSpPr txBox="1"/>
            <p:nvPr/>
          </p:nvSpPr>
          <p:spPr>
            <a:xfrm>
              <a:off x="627511" y="100036"/>
              <a:ext cx="1789316" cy="121307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Strategic Goal Areas</a:t>
              </a:r>
            </a:p>
          </p:txBody>
        </p:sp>
      </p:grpSp>
      <p:grpSp>
        <p:nvGrpSpPr>
          <p:cNvPr id="17" name="Group 16"/>
          <p:cNvGrpSpPr/>
          <p:nvPr/>
        </p:nvGrpSpPr>
        <p:grpSpPr>
          <a:xfrm>
            <a:off x="5167346" y="854061"/>
            <a:ext cx="2171474" cy="1344351"/>
            <a:chOff x="3747877" y="3054699"/>
            <a:chExt cx="1920591" cy="1344351"/>
          </a:xfrm>
          <a:solidFill>
            <a:srgbClr val="0070C0"/>
          </a:solidFill>
          <a:scene3d>
            <a:camera prst="orthographicFront">
              <a:rot lat="0" lon="0" rev="0"/>
            </a:camera>
            <a:lightRig rig="soft" dir="t">
              <a:rot lat="0" lon="0" rev="0"/>
            </a:lightRig>
          </a:scene3d>
        </p:grpSpPr>
        <p:sp>
          <p:nvSpPr>
            <p:cNvPr id="18" name="Rounded Rectangle 17"/>
            <p:cNvSpPr/>
            <p:nvPr/>
          </p:nvSpPr>
          <p:spPr>
            <a:xfrm>
              <a:off x="3747877" y="3054699"/>
              <a:ext cx="1920591" cy="1344351"/>
            </a:xfrm>
            <a:prstGeom prst="roundRect">
              <a:avLst>
                <a:gd name="adj" fmla="val 1667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9" name="Rounded Rectangle 4"/>
            <p:cNvSpPr txBox="1"/>
            <p:nvPr/>
          </p:nvSpPr>
          <p:spPr>
            <a:xfrm>
              <a:off x="3813515" y="3120337"/>
              <a:ext cx="1789315" cy="121307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Performance Measures</a:t>
              </a:r>
            </a:p>
          </p:txBody>
        </p:sp>
      </p:grpSp>
      <p:grpSp>
        <p:nvGrpSpPr>
          <p:cNvPr id="20" name="Group 19"/>
          <p:cNvGrpSpPr/>
          <p:nvPr/>
        </p:nvGrpSpPr>
        <p:grpSpPr>
          <a:xfrm>
            <a:off x="7677610" y="854061"/>
            <a:ext cx="2171474" cy="1344351"/>
            <a:chOff x="5340878" y="4564850"/>
            <a:chExt cx="1920591" cy="1344351"/>
          </a:xfrm>
          <a:solidFill>
            <a:srgbClr val="16AA1D"/>
          </a:solidFill>
          <a:scene3d>
            <a:camera prst="orthographicFront">
              <a:rot lat="0" lon="0" rev="0"/>
            </a:camera>
            <a:lightRig rig="soft" dir="t">
              <a:rot lat="0" lon="0" rev="0"/>
            </a:lightRig>
          </a:scene3d>
        </p:grpSpPr>
        <p:sp>
          <p:nvSpPr>
            <p:cNvPr id="21" name="Rounded Rectangle 20"/>
            <p:cNvSpPr/>
            <p:nvPr/>
          </p:nvSpPr>
          <p:spPr>
            <a:xfrm>
              <a:off x="5340878" y="4564850"/>
              <a:ext cx="1920591" cy="1344351"/>
            </a:xfrm>
            <a:prstGeom prst="roundRect">
              <a:avLst>
                <a:gd name="adj" fmla="val 1667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2" name="Rounded Rectangle 4"/>
            <p:cNvSpPr txBox="1"/>
            <p:nvPr/>
          </p:nvSpPr>
          <p:spPr>
            <a:xfrm>
              <a:off x="5406515" y="4630488"/>
              <a:ext cx="1789315" cy="121307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Initiatives and Action Steps</a:t>
              </a:r>
            </a:p>
          </p:txBody>
        </p:sp>
      </p:grpSp>
      <p:grpSp>
        <p:nvGrpSpPr>
          <p:cNvPr id="29" name="Group 28"/>
          <p:cNvGrpSpPr/>
          <p:nvPr/>
        </p:nvGrpSpPr>
        <p:grpSpPr>
          <a:xfrm rot="10800000">
            <a:off x="7303436" y="1345881"/>
            <a:ext cx="375896" cy="439728"/>
            <a:chOff x="1933186" y="914196"/>
            <a:chExt cx="375896" cy="439728"/>
          </a:xfrm>
          <a:scene3d>
            <a:camera prst="orthographicFront">
              <a:rot lat="0" lon="0" rev="0"/>
            </a:camera>
            <a:lightRig rig="soft" dir="t">
              <a:rot lat="0" lon="0" rev="0"/>
            </a:lightRig>
          </a:scene3d>
        </p:grpSpPr>
        <p:sp>
          <p:nvSpPr>
            <p:cNvPr id="30" name="Right Arrow 29"/>
            <p:cNvSpPr/>
            <p:nvPr/>
          </p:nvSpPr>
          <p:spPr>
            <a:xfrm rot="10800000">
              <a:off x="1933186" y="914196"/>
              <a:ext cx="375896" cy="439728"/>
            </a:xfrm>
            <a:prstGeom prst="rightArrow">
              <a:avLst>
                <a:gd name="adj1" fmla="val 60000"/>
                <a:gd name="adj2" fmla="val 5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dk1">
                <a:tint val="60000"/>
                <a:hueOff val="0"/>
                <a:satOff val="0"/>
                <a:lumOff val="0"/>
                <a:alphaOff val="0"/>
              </a:schemeClr>
            </a:fillRef>
            <a:effectRef idx="0">
              <a:scrgbClr r="0" g="0" b="0"/>
            </a:effectRef>
            <a:fontRef idx="minor">
              <a:schemeClr val="dk1">
                <a:hueOff val="0"/>
                <a:satOff val="0"/>
                <a:lumOff val="0"/>
                <a:alphaOff val="0"/>
              </a:schemeClr>
            </a:fontRef>
          </p:style>
        </p:sp>
        <p:sp>
          <p:nvSpPr>
            <p:cNvPr id="31" name="Right Arrow 4"/>
            <p:cNvSpPr txBox="1"/>
            <p:nvPr/>
          </p:nvSpPr>
          <p:spPr>
            <a:xfrm rot="10800000">
              <a:off x="2045955" y="1002142"/>
              <a:ext cx="263127" cy="2638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dirty="0"/>
            </a:p>
          </p:txBody>
        </p:sp>
      </p:grpSp>
      <p:sp>
        <p:nvSpPr>
          <p:cNvPr id="35" name="Content Placeholder 2"/>
          <p:cNvSpPr txBox="1">
            <a:spLocks/>
          </p:cNvSpPr>
          <p:nvPr/>
        </p:nvSpPr>
        <p:spPr>
          <a:xfrm>
            <a:off x="2645868" y="2349656"/>
            <a:ext cx="2046524" cy="40320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High level work to achieve desired results</a:t>
            </a:r>
          </a:p>
          <a:p>
            <a:endParaRPr lang="en-US" sz="2400" dirty="0"/>
          </a:p>
        </p:txBody>
      </p:sp>
      <p:grpSp>
        <p:nvGrpSpPr>
          <p:cNvPr id="40" name="Group 39"/>
          <p:cNvGrpSpPr/>
          <p:nvPr/>
        </p:nvGrpSpPr>
        <p:grpSpPr>
          <a:xfrm>
            <a:off x="2631888" y="847624"/>
            <a:ext cx="2196668" cy="1344351"/>
            <a:chOff x="561874" y="34398"/>
            <a:chExt cx="1920591" cy="1344351"/>
          </a:xfrm>
          <a:solidFill>
            <a:srgbClr val="FFC000"/>
          </a:solidFill>
          <a:scene3d>
            <a:camera prst="orthographicFront">
              <a:rot lat="0" lon="0" rev="0"/>
            </a:camera>
            <a:lightRig rig="soft" dir="t">
              <a:rot lat="0" lon="0" rev="0"/>
            </a:lightRig>
          </a:scene3d>
        </p:grpSpPr>
        <p:sp>
          <p:nvSpPr>
            <p:cNvPr id="41" name="Rounded Rectangle 40"/>
            <p:cNvSpPr/>
            <p:nvPr/>
          </p:nvSpPr>
          <p:spPr>
            <a:xfrm>
              <a:off x="561874" y="34398"/>
              <a:ext cx="1920591" cy="1344351"/>
            </a:xfrm>
            <a:prstGeom prst="roundRect">
              <a:avLst>
                <a:gd name="adj" fmla="val 1667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2" name="Rounded Rectangle 4"/>
            <p:cNvSpPr txBox="1"/>
            <p:nvPr/>
          </p:nvSpPr>
          <p:spPr>
            <a:xfrm>
              <a:off x="627511" y="100036"/>
              <a:ext cx="1789316" cy="121307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Performance Objectives</a:t>
              </a:r>
            </a:p>
          </p:txBody>
        </p:sp>
      </p:grpSp>
      <p:grpSp>
        <p:nvGrpSpPr>
          <p:cNvPr id="23" name="Group 22"/>
          <p:cNvGrpSpPr/>
          <p:nvPr/>
        </p:nvGrpSpPr>
        <p:grpSpPr>
          <a:xfrm rot="10800000">
            <a:off x="2322763" y="1299935"/>
            <a:ext cx="375896" cy="439728"/>
            <a:chOff x="1933186" y="914196"/>
            <a:chExt cx="375896" cy="439728"/>
          </a:xfrm>
          <a:scene3d>
            <a:camera prst="orthographicFront">
              <a:rot lat="0" lon="0" rev="0"/>
            </a:camera>
            <a:lightRig rig="soft" dir="t">
              <a:rot lat="0" lon="0" rev="0"/>
            </a:lightRig>
          </a:scene3d>
        </p:grpSpPr>
        <p:sp>
          <p:nvSpPr>
            <p:cNvPr id="24" name="Right Arrow 23"/>
            <p:cNvSpPr/>
            <p:nvPr/>
          </p:nvSpPr>
          <p:spPr>
            <a:xfrm rot="10800000">
              <a:off x="1933186" y="914196"/>
              <a:ext cx="375896" cy="439728"/>
            </a:xfrm>
            <a:prstGeom prst="rightArrow">
              <a:avLst>
                <a:gd name="adj1" fmla="val 60000"/>
                <a:gd name="adj2" fmla="val 5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dk1">
                <a:tint val="60000"/>
                <a:hueOff val="0"/>
                <a:satOff val="0"/>
                <a:lumOff val="0"/>
                <a:alphaOff val="0"/>
              </a:schemeClr>
            </a:fillRef>
            <a:effectRef idx="0">
              <a:scrgbClr r="0" g="0" b="0"/>
            </a:effectRef>
            <a:fontRef idx="minor">
              <a:schemeClr val="dk1">
                <a:hueOff val="0"/>
                <a:satOff val="0"/>
                <a:lumOff val="0"/>
                <a:alphaOff val="0"/>
              </a:schemeClr>
            </a:fontRef>
          </p:style>
        </p:sp>
        <p:sp>
          <p:nvSpPr>
            <p:cNvPr id="25" name="Right Arrow 4"/>
            <p:cNvSpPr txBox="1"/>
            <p:nvPr/>
          </p:nvSpPr>
          <p:spPr>
            <a:xfrm rot="10800000">
              <a:off x="2045955" y="1002142"/>
              <a:ext cx="263127" cy="2638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dirty="0"/>
            </a:p>
          </p:txBody>
        </p:sp>
      </p:grpSp>
      <p:grpSp>
        <p:nvGrpSpPr>
          <p:cNvPr id="26" name="Group 25"/>
          <p:cNvGrpSpPr/>
          <p:nvPr/>
        </p:nvGrpSpPr>
        <p:grpSpPr>
          <a:xfrm rot="10800000">
            <a:off x="4821420" y="1299935"/>
            <a:ext cx="375896" cy="439728"/>
            <a:chOff x="1933186" y="914196"/>
            <a:chExt cx="375896" cy="439728"/>
          </a:xfrm>
          <a:scene3d>
            <a:camera prst="orthographicFront">
              <a:rot lat="0" lon="0" rev="0"/>
            </a:camera>
            <a:lightRig rig="soft" dir="t">
              <a:rot lat="0" lon="0" rev="0"/>
            </a:lightRig>
          </a:scene3d>
        </p:grpSpPr>
        <p:sp>
          <p:nvSpPr>
            <p:cNvPr id="27" name="Right Arrow 26"/>
            <p:cNvSpPr/>
            <p:nvPr/>
          </p:nvSpPr>
          <p:spPr>
            <a:xfrm rot="10800000">
              <a:off x="1933186" y="914196"/>
              <a:ext cx="375896" cy="439728"/>
            </a:xfrm>
            <a:prstGeom prst="rightArrow">
              <a:avLst>
                <a:gd name="adj1" fmla="val 60000"/>
                <a:gd name="adj2" fmla="val 5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dk1">
                <a:tint val="60000"/>
                <a:hueOff val="0"/>
                <a:satOff val="0"/>
                <a:lumOff val="0"/>
                <a:alphaOff val="0"/>
              </a:schemeClr>
            </a:fillRef>
            <a:effectRef idx="0">
              <a:scrgbClr r="0" g="0" b="0"/>
            </a:effectRef>
            <a:fontRef idx="minor">
              <a:schemeClr val="dk1">
                <a:hueOff val="0"/>
                <a:satOff val="0"/>
                <a:lumOff val="0"/>
                <a:alphaOff val="0"/>
              </a:schemeClr>
            </a:fontRef>
          </p:style>
        </p:sp>
        <p:sp>
          <p:nvSpPr>
            <p:cNvPr id="28" name="Right Arrow 4"/>
            <p:cNvSpPr txBox="1"/>
            <p:nvPr/>
          </p:nvSpPr>
          <p:spPr>
            <a:xfrm rot="10800000">
              <a:off x="2045955" y="1002142"/>
              <a:ext cx="263127" cy="2638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dirty="0"/>
            </a:p>
          </p:txBody>
        </p:sp>
      </p:grpSp>
      <p:sp>
        <p:nvSpPr>
          <p:cNvPr id="43" name="Content Placeholder 2"/>
          <p:cNvSpPr txBox="1">
            <a:spLocks/>
          </p:cNvSpPr>
          <p:nvPr/>
        </p:nvSpPr>
        <p:spPr>
          <a:xfrm>
            <a:off x="167578" y="2349656"/>
            <a:ext cx="2046524" cy="3791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Strategy to reach mission   and vision</a:t>
            </a:r>
          </a:p>
          <a:p>
            <a:endParaRPr lang="en-US" sz="2400" dirty="0"/>
          </a:p>
        </p:txBody>
      </p:sp>
      <p:sp>
        <p:nvSpPr>
          <p:cNvPr id="44" name="Content Placeholder 2"/>
          <p:cNvSpPr txBox="1">
            <a:spLocks/>
          </p:cNvSpPr>
          <p:nvPr/>
        </p:nvSpPr>
        <p:spPr>
          <a:xfrm>
            <a:off x="5197186" y="2353785"/>
            <a:ext cx="2178088" cy="48025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effectLst>
                  <a:glow rad="63500">
                    <a:schemeClr val="bg1">
                      <a:alpha val="40000"/>
                    </a:schemeClr>
                  </a:glow>
                </a:effectLst>
              </a:rPr>
              <a:t>High level indicators that are tracked to report progress in each performance objective</a:t>
            </a:r>
          </a:p>
          <a:p>
            <a:endParaRPr lang="en-US" sz="2400" dirty="0"/>
          </a:p>
        </p:txBody>
      </p:sp>
      <p:sp>
        <p:nvSpPr>
          <p:cNvPr id="45" name="Content Placeholder 2"/>
          <p:cNvSpPr txBox="1">
            <a:spLocks/>
          </p:cNvSpPr>
          <p:nvPr/>
        </p:nvSpPr>
        <p:spPr>
          <a:xfrm>
            <a:off x="7677610" y="2349656"/>
            <a:ext cx="2178088" cy="41213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How you will improve performance </a:t>
            </a:r>
          </a:p>
          <a:p>
            <a:pPr>
              <a:lnSpc>
                <a:spcPct val="80000"/>
              </a:lnSpc>
            </a:pPr>
            <a:r>
              <a:rPr lang="en-US" sz="2400" dirty="0"/>
              <a:t>Things you will do to complete the initiative</a:t>
            </a:r>
          </a:p>
          <a:p>
            <a:endParaRPr lang="en-US" sz="2400" dirty="0"/>
          </a:p>
        </p:txBody>
      </p:sp>
      <p:pic>
        <p:nvPicPr>
          <p:cNvPr id="4098" name="Picture 2" descr="Orange Public Schools Logo">
            <a:extLst>
              <a:ext uri="{FF2B5EF4-FFF2-40B4-BE49-F238E27FC236}">
                <a16:creationId xmlns:a16="http://schemas.microsoft.com/office/drawing/2014/main" id="{1EC62A1A-4665-4EA4-89E8-D60DEC96F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5" y="5132169"/>
            <a:ext cx="123825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38761926"/>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wipe(left)">
                                      <p:cBhvr>
                                        <p:cTn id="12" dur="500"/>
                                        <p:tgtEl>
                                          <p:spTgt spid="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wipe(left)">
                                      <p:cBhvr>
                                        <p:cTn id="17" dur="500"/>
                                        <p:tgtEl>
                                          <p:spTgt spid="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animEffect transition="in" filter="wipe(left)">
                                      <p:cBhvr>
                                        <p:cTn id="22" dur="500"/>
                                        <p:tgtEl>
                                          <p:spTgt spid="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xEl>
                                              <p:pRg st="1" end="1"/>
                                            </p:txEl>
                                          </p:spTgt>
                                        </p:tgtEl>
                                        <p:attrNameLst>
                                          <p:attrName>style.visibility</p:attrName>
                                        </p:attrNameLst>
                                      </p:cBhvr>
                                      <p:to>
                                        <p:strVal val="visible"/>
                                      </p:to>
                                    </p:set>
                                    <p:animEffect transition="in" filter="wipe(left)">
                                      <p:cBhvr>
                                        <p:cTn id="27" dur="5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P spid="43" grpId="0" build="p"/>
      <p:bldP spid="44" grpId="0" build="p"/>
      <p:bldP spid="45"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EED96A3861514BB6E41F1B688AE4AE" ma:contentTypeVersion="8" ma:contentTypeDescription="Create a new document." ma:contentTypeScope="" ma:versionID="05520b5fd084d7a4777c3138693c4175">
  <xsd:schema xmlns:xsd="http://www.w3.org/2001/XMLSchema" xmlns:xs="http://www.w3.org/2001/XMLSchema" xmlns:p="http://schemas.microsoft.com/office/2006/metadata/properties" xmlns:ns3="27ade758-f1ea-4f7c-8439-546a3f9ae638" xmlns:ns4="be00b00a-0d7c-4140-b6f6-a0f4d789d903" targetNamespace="http://schemas.microsoft.com/office/2006/metadata/properties" ma:root="true" ma:fieldsID="4d2be2bb2a3048e7c779006949782603" ns3:_="" ns4:_="">
    <xsd:import namespace="27ade758-f1ea-4f7c-8439-546a3f9ae638"/>
    <xsd:import namespace="be00b00a-0d7c-4140-b6f6-a0f4d789d90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de758-f1ea-4f7c-8439-546a3f9ae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00b00a-0d7c-4140-b6f6-a0f4d789d9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2B983D-9F9B-4097-980A-78A7AE885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de758-f1ea-4f7c-8439-546a3f9ae638"/>
    <ds:schemaRef ds:uri="be00b00a-0d7c-4140-b6f6-a0f4d789d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CBE93C-66D1-4C59-B1A9-ECDCD95E43EC}">
  <ds:schemaRefs>
    <ds:schemaRef ds:uri="http://schemas.microsoft.com/sharepoint/v3/contenttype/forms"/>
  </ds:schemaRefs>
</ds:datastoreItem>
</file>

<file path=customXml/itemProps3.xml><?xml version="1.0" encoding="utf-8"?>
<ds:datastoreItem xmlns:ds="http://schemas.openxmlformats.org/officeDocument/2006/customXml" ds:itemID="{A9B2C81D-72AC-4FC9-9324-37DDAD7C1E93}">
  <ds:schemaRefs>
    <ds:schemaRef ds:uri="be00b00a-0d7c-4140-b6f6-a0f4d789d903"/>
    <ds:schemaRef ds:uri="http://schemas.openxmlformats.org/package/2006/metadata/core-properties"/>
    <ds:schemaRef ds:uri="http://schemas.microsoft.com/office/2006/documentManagement/types"/>
    <ds:schemaRef ds:uri="27ade758-f1ea-4f7c-8439-546a3f9ae638"/>
    <ds:schemaRef ds:uri="http://www.w3.org/XML/1998/namespace"/>
    <ds:schemaRef ds:uri="http://purl.org/dc/dcmitype/"/>
    <ds:schemaRef ds:uri="http://purl.org/dc/elements/1.1/"/>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505</TotalTime>
  <Words>1152</Words>
  <Application>Microsoft Macintosh PowerPoint</Application>
  <PresentationFormat>Widescreen</PresentationFormat>
  <Paragraphs>241</Paragraphs>
  <Slides>21</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Aller</vt:lpstr>
      <vt:lpstr>Aller Light</vt:lpstr>
      <vt:lpstr>Brush Script MT</vt:lpstr>
      <vt:lpstr>Noto Serif</vt:lpstr>
      <vt:lpstr>Open Sans</vt:lpstr>
      <vt:lpstr>Aldhabi</vt:lpstr>
      <vt:lpstr>Arial</vt:lpstr>
      <vt:lpstr>Calibri</vt:lpstr>
      <vt:lpstr>Calisto MT</vt:lpstr>
      <vt:lpstr>Impact</vt:lpstr>
      <vt:lpstr>Times New Roman</vt:lpstr>
      <vt:lpstr>Wingdings</vt:lpstr>
      <vt:lpstr>Wingdings 3</vt:lpstr>
      <vt:lpstr>Capital</vt:lpstr>
      <vt:lpstr>              Strategic Planning Meeting  Orange Public Schools  “Good to Great”  </vt:lpstr>
      <vt:lpstr>Who are the Benefactors of a Successful Strategic Plan </vt:lpstr>
      <vt:lpstr>Effective Schools Characteristics </vt:lpstr>
      <vt:lpstr>Effective Schools Characteristics </vt:lpstr>
      <vt:lpstr>PowerPoint Presentation</vt:lpstr>
      <vt:lpstr>Core Values Continued  </vt:lpstr>
      <vt:lpstr>Core Values Continued </vt:lpstr>
      <vt:lpstr>PowerPoint Presentation</vt:lpstr>
      <vt:lpstr>PowerPoint Presentation</vt:lpstr>
      <vt:lpstr>PowerPoint Presentation</vt:lpstr>
      <vt:lpstr>Strategic Planning and Stakeholder Support </vt:lpstr>
      <vt:lpstr>PowerPoint Presentation</vt:lpstr>
      <vt:lpstr>PowerPoint Presentation</vt:lpstr>
      <vt:lpstr>PowerPoint Presentation</vt:lpstr>
      <vt:lpstr>PowerPoint Presentation</vt:lpstr>
      <vt:lpstr>Root Cause Trends</vt:lpstr>
      <vt:lpstr>Strategic Planning Meeting # 3 Objective</vt:lpstr>
      <vt:lpstr>Developing Strategies for Transformation</vt:lpstr>
      <vt:lpstr>CREED TEAM</vt:lpstr>
      <vt:lpstr>ROOM ASSIGNMENTS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Meeting  Orange Public Schools  “Good to Great”</dc:title>
  <dc:creator>Lauren Wells</dc:creator>
  <cp:lastModifiedBy>Lauren Wells</cp:lastModifiedBy>
  <cp:revision>50</cp:revision>
  <dcterms:created xsi:type="dcterms:W3CDTF">2020-01-28T02:02:15Z</dcterms:created>
  <dcterms:modified xsi:type="dcterms:W3CDTF">2020-02-26T14:06:19Z</dcterms:modified>
</cp:coreProperties>
</file>